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8" r:id="rId3"/>
    <p:sldId id="329" r:id="rId4"/>
    <p:sldId id="287" r:id="rId5"/>
    <p:sldId id="286" r:id="rId6"/>
    <p:sldId id="320" r:id="rId7"/>
    <p:sldId id="318" r:id="rId8"/>
    <p:sldId id="319" r:id="rId9"/>
    <p:sldId id="321" r:id="rId10"/>
    <p:sldId id="316" r:id="rId11"/>
    <p:sldId id="317" r:id="rId12"/>
    <p:sldId id="322" r:id="rId13"/>
    <p:sldId id="323" r:id="rId14"/>
    <p:sldId id="330" r:id="rId15"/>
    <p:sldId id="302" r:id="rId16"/>
    <p:sldId id="309" r:id="rId17"/>
    <p:sldId id="307" r:id="rId18"/>
    <p:sldId id="304" r:id="rId19"/>
    <p:sldId id="308" r:id="rId20"/>
    <p:sldId id="310" r:id="rId21"/>
    <p:sldId id="312" r:id="rId22"/>
    <p:sldId id="313" r:id="rId23"/>
    <p:sldId id="314" r:id="rId24"/>
    <p:sldId id="311" r:id="rId25"/>
    <p:sldId id="306" r:id="rId26"/>
    <p:sldId id="331" r:id="rId27"/>
    <p:sldId id="285" r:id="rId28"/>
    <p:sldId id="288" r:id="rId29"/>
    <p:sldId id="332" r:id="rId30"/>
    <p:sldId id="289" r:id="rId31"/>
    <p:sldId id="290" r:id="rId32"/>
    <p:sldId id="291" r:id="rId33"/>
    <p:sldId id="293" r:id="rId34"/>
    <p:sldId id="292" r:id="rId35"/>
    <p:sldId id="294" r:id="rId36"/>
    <p:sldId id="295" r:id="rId37"/>
    <p:sldId id="297" r:id="rId38"/>
    <p:sldId id="300" r:id="rId39"/>
    <p:sldId id="298" r:id="rId40"/>
    <p:sldId id="301" r:id="rId41"/>
    <p:sldId id="333" r:id="rId42"/>
    <p:sldId id="296" r:id="rId43"/>
    <p:sldId id="334" r:id="rId44"/>
    <p:sldId id="273" r:id="rId45"/>
    <p:sldId id="275" r:id="rId46"/>
    <p:sldId id="339" r:id="rId47"/>
    <p:sldId id="276" r:id="rId48"/>
    <p:sldId id="277" r:id="rId49"/>
    <p:sldId id="274" r:id="rId50"/>
    <p:sldId id="335" r:id="rId51"/>
    <p:sldId id="272" r:id="rId52"/>
    <p:sldId id="257" r:id="rId53"/>
    <p:sldId id="265" r:id="rId54"/>
    <p:sldId id="266" r:id="rId55"/>
    <p:sldId id="315" r:id="rId56"/>
    <p:sldId id="258" r:id="rId57"/>
    <p:sldId id="259" r:id="rId58"/>
    <p:sldId id="260" r:id="rId59"/>
    <p:sldId id="261" r:id="rId60"/>
    <p:sldId id="263" r:id="rId61"/>
    <p:sldId id="264" r:id="rId62"/>
    <p:sldId id="262" r:id="rId63"/>
    <p:sldId id="267" r:id="rId64"/>
    <p:sldId id="336" r:id="rId65"/>
    <p:sldId id="325" r:id="rId66"/>
    <p:sldId id="326" r:id="rId67"/>
    <p:sldId id="327" r:id="rId68"/>
    <p:sldId id="328" r:id="rId69"/>
    <p:sldId id="278" r:id="rId70"/>
    <p:sldId id="279" r:id="rId71"/>
    <p:sldId id="280" r:id="rId72"/>
    <p:sldId id="281" r:id="rId73"/>
    <p:sldId id="282" r:id="rId74"/>
    <p:sldId id="283" r:id="rId75"/>
    <p:sldId id="284" r:id="rId76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A7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56" autoAdjust="0"/>
    <p:restoredTop sz="94660"/>
  </p:normalViewPr>
  <p:slideViewPr>
    <p:cSldViewPr snapToGrid="0">
      <p:cViewPr varScale="1">
        <p:scale>
          <a:sx n="73" d="100"/>
          <a:sy n="73" d="100"/>
        </p:scale>
        <p:origin x="5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35308-85F4-494A-B056-7C1E95C70AE7}" type="datetimeFigureOut">
              <a:rPr lang="es-PE" smtClean="0"/>
              <a:t>27/04/2024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228D4-B715-48AE-83CA-8C94CA89C8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68041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35308-85F4-494A-B056-7C1E95C70AE7}" type="datetimeFigureOut">
              <a:rPr lang="es-PE" smtClean="0"/>
              <a:t>27/04/2024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228D4-B715-48AE-83CA-8C94CA89C8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14368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35308-85F4-494A-B056-7C1E95C70AE7}" type="datetimeFigureOut">
              <a:rPr lang="es-PE" smtClean="0"/>
              <a:t>27/04/2024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228D4-B715-48AE-83CA-8C94CA89C8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67543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35308-85F4-494A-B056-7C1E95C70AE7}" type="datetimeFigureOut">
              <a:rPr lang="es-PE" smtClean="0"/>
              <a:t>27/04/2024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228D4-B715-48AE-83CA-8C94CA89C8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09610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35308-85F4-494A-B056-7C1E95C70AE7}" type="datetimeFigureOut">
              <a:rPr lang="es-PE" smtClean="0"/>
              <a:t>27/04/2024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228D4-B715-48AE-83CA-8C94CA89C8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83350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35308-85F4-494A-B056-7C1E95C70AE7}" type="datetimeFigureOut">
              <a:rPr lang="es-PE" smtClean="0"/>
              <a:t>27/04/2024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228D4-B715-48AE-83CA-8C94CA89C8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12009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35308-85F4-494A-B056-7C1E95C70AE7}" type="datetimeFigureOut">
              <a:rPr lang="es-PE" smtClean="0"/>
              <a:t>27/04/2024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228D4-B715-48AE-83CA-8C94CA89C8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28193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35308-85F4-494A-B056-7C1E95C70AE7}" type="datetimeFigureOut">
              <a:rPr lang="es-PE" smtClean="0"/>
              <a:t>27/04/2024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228D4-B715-48AE-83CA-8C94CA89C8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0572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35308-85F4-494A-B056-7C1E95C70AE7}" type="datetimeFigureOut">
              <a:rPr lang="es-PE" smtClean="0"/>
              <a:t>27/04/2024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228D4-B715-48AE-83CA-8C94CA89C8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09096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35308-85F4-494A-B056-7C1E95C70AE7}" type="datetimeFigureOut">
              <a:rPr lang="es-PE" smtClean="0"/>
              <a:t>27/04/2024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228D4-B715-48AE-83CA-8C94CA89C8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05289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35308-85F4-494A-B056-7C1E95C70AE7}" type="datetimeFigureOut">
              <a:rPr lang="es-PE" smtClean="0"/>
              <a:t>27/04/2024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228D4-B715-48AE-83CA-8C94CA89C8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40181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35308-85F4-494A-B056-7C1E95C70AE7}" type="datetimeFigureOut">
              <a:rPr lang="es-PE" smtClean="0"/>
              <a:t>27/04/2024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228D4-B715-48AE-83CA-8C94CA89C8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1840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2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300"/>
                    </a14:imgEffect>
                    <a14:imgEffect>
                      <a14:saturation sat="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29" y="522515"/>
            <a:ext cx="11294144" cy="171123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6356" y="2902757"/>
            <a:ext cx="4982528" cy="2106017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5104639" y="3886962"/>
            <a:ext cx="3435531" cy="4833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5424945" y="4370288"/>
            <a:ext cx="3435531" cy="4833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4541521" y="801547"/>
            <a:ext cx="3264999" cy="5765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CuadroTexto 2"/>
          <p:cNvSpPr txBox="1"/>
          <p:nvPr/>
        </p:nvSpPr>
        <p:spPr>
          <a:xfrm>
            <a:off x="1371600" y="6224953"/>
            <a:ext cx="10316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>
                <a:solidFill>
                  <a:schemeClr val="bg1"/>
                </a:solidFill>
              </a:rPr>
              <a:t>Narración del </a:t>
            </a:r>
            <a:r>
              <a:rPr lang="es-PE" dirty="0">
                <a:solidFill>
                  <a:schemeClr val="bg1"/>
                </a:solidFill>
              </a:rPr>
              <a:t>texto: https://www.youtube.com/watch?v=NLHTKVDFPCc&amp;ab_channel=CletoThar 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2233749"/>
            <a:ext cx="3169922" cy="408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122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766318" cy="686594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318" y="-2"/>
            <a:ext cx="6413062" cy="686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88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35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471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838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43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04766" y="620503"/>
            <a:ext cx="10515600" cy="4351338"/>
          </a:xfrm>
        </p:spPr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Anhelo de Absolutos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La guerra de secesión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Club de los Metafísicos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Orígenes del giro </a:t>
            </a:r>
            <a:r>
              <a:rPr lang="es-PE" sz="4000" b="1" dirty="0" err="1">
                <a:solidFill>
                  <a:schemeClr val="bg1"/>
                </a:solidFill>
              </a:rPr>
              <a:t>l</a:t>
            </a:r>
            <a:r>
              <a:rPr lang="es-PE" sz="4000" b="1" dirty="0" err="1" smtClean="0">
                <a:solidFill>
                  <a:schemeClr val="bg1"/>
                </a:solidFill>
              </a:rPr>
              <a:t>ingüistico</a:t>
            </a:r>
            <a:r>
              <a:rPr lang="es-PE" sz="4000" b="1" dirty="0" smtClean="0">
                <a:solidFill>
                  <a:schemeClr val="bg1"/>
                </a:solidFill>
              </a:rPr>
              <a:t>: Wittgenstein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círculo de </a:t>
            </a:r>
            <a:r>
              <a:rPr lang="es-PE" sz="4000" b="1" dirty="0" err="1" smtClean="0">
                <a:solidFill>
                  <a:schemeClr val="bg1"/>
                </a:solidFill>
              </a:rPr>
              <a:t>Vienna</a:t>
            </a:r>
            <a:endParaRPr lang="es-PE" sz="40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Breves </a:t>
            </a:r>
            <a:r>
              <a:rPr lang="es-PE" sz="4000" b="1" dirty="0">
                <a:solidFill>
                  <a:schemeClr val="bg1"/>
                </a:solidFill>
              </a:rPr>
              <a:t>p</a:t>
            </a:r>
            <a:r>
              <a:rPr lang="es-PE" sz="4000" b="1" dirty="0" smtClean="0">
                <a:solidFill>
                  <a:schemeClr val="bg1"/>
                </a:solidFill>
              </a:rPr>
              <a:t>erfiles de algunos autores mencionados</a:t>
            </a:r>
          </a:p>
          <a:p>
            <a:pPr marL="514350" indent="-514350">
              <a:buAutoNum type="arabicPeriod"/>
            </a:pPr>
            <a:r>
              <a:rPr lang="es-PE" sz="4000" b="1" dirty="0" err="1" smtClean="0">
                <a:solidFill>
                  <a:schemeClr val="bg1"/>
                </a:solidFill>
              </a:rPr>
              <a:t>Falibilismo</a:t>
            </a:r>
            <a:r>
              <a:rPr lang="es-PE" sz="4000" b="1" dirty="0" smtClean="0">
                <a:solidFill>
                  <a:schemeClr val="bg1"/>
                </a:solidFill>
              </a:rPr>
              <a:t> y </a:t>
            </a:r>
            <a:r>
              <a:rPr lang="es-PE" sz="4000" b="1" dirty="0" err="1" smtClean="0">
                <a:solidFill>
                  <a:schemeClr val="bg1"/>
                </a:solidFill>
              </a:rPr>
              <a:t>Refutacionismo</a:t>
            </a:r>
            <a:endParaRPr lang="es-PE" sz="40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abuso del mal</a:t>
            </a:r>
          </a:p>
          <a:p>
            <a:pPr marL="514350" indent="-514350">
              <a:buAutoNum type="arabicPeriod"/>
            </a:pPr>
            <a:endParaRPr lang="es-PE" sz="4000" b="1" dirty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504766" y="1267326"/>
            <a:ext cx="5248960" cy="65772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20675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02" y="4156788"/>
            <a:ext cx="3676151" cy="223934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519" y="0"/>
            <a:ext cx="7451481" cy="68580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740556" cy="369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35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9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06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7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41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285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8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45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7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00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94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28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9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93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3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813" y="-1"/>
            <a:ext cx="4690188" cy="686869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501813" cy="686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30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748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04766" y="620503"/>
            <a:ext cx="10515600" cy="4351338"/>
          </a:xfrm>
        </p:spPr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Anhelo de Absolutos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La guerra de secesión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Club de los Metafísicos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Orígenes del giro </a:t>
            </a:r>
            <a:r>
              <a:rPr lang="es-PE" sz="4000" b="1" dirty="0" err="1">
                <a:solidFill>
                  <a:schemeClr val="bg1"/>
                </a:solidFill>
              </a:rPr>
              <a:t>l</a:t>
            </a:r>
            <a:r>
              <a:rPr lang="es-PE" sz="4000" b="1" dirty="0" err="1" smtClean="0">
                <a:solidFill>
                  <a:schemeClr val="bg1"/>
                </a:solidFill>
              </a:rPr>
              <a:t>ingüistico</a:t>
            </a:r>
            <a:r>
              <a:rPr lang="es-PE" sz="4000" b="1" dirty="0" smtClean="0">
                <a:solidFill>
                  <a:schemeClr val="bg1"/>
                </a:solidFill>
              </a:rPr>
              <a:t>: Wittgenstein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círculo de </a:t>
            </a:r>
            <a:r>
              <a:rPr lang="es-PE" sz="4000" b="1" dirty="0" err="1" smtClean="0">
                <a:solidFill>
                  <a:schemeClr val="bg1"/>
                </a:solidFill>
              </a:rPr>
              <a:t>Vienna</a:t>
            </a:r>
            <a:endParaRPr lang="es-PE" sz="40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Breves </a:t>
            </a:r>
            <a:r>
              <a:rPr lang="es-PE" sz="4000" b="1" dirty="0">
                <a:solidFill>
                  <a:schemeClr val="bg1"/>
                </a:solidFill>
              </a:rPr>
              <a:t>p</a:t>
            </a:r>
            <a:r>
              <a:rPr lang="es-PE" sz="4000" b="1" dirty="0" smtClean="0">
                <a:solidFill>
                  <a:schemeClr val="bg1"/>
                </a:solidFill>
              </a:rPr>
              <a:t>erfiles de algunos autores mencionados</a:t>
            </a:r>
          </a:p>
          <a:p>
            <a:pPr marL="514350" indent="-514350">
              <a:buAutoNum type="arabicPeriod"/>
            </a:pPr>
            <a:r>
              <a:rPr lang="es-PE" sz="4000" b="1" dirty="0" err="1" smtClean="0">
                <a:solidFill>
                  <a:schemeClr val="bg1"/>
                </a:solidFill>
              </a:rPr>
              <a:t>Falibilismo</a:t>
            </a:r>
            <a:r>
              <a:rPr lang="es-PE" sz="4000" b="1" dirty="0" smtClean="0">
                <a:solidFill>
                  <a:schemeClr val="bg1"/>
                </a:solidFill>
              </a:rPr>
              <a:t> y </a:t>
            </a:r>
            <a:r>
              <a:rPr lang="es-PE" sz="4000" b="1" dirty="0" err="1" smtClean="0">
                <a:solidFill>
                  <a:schemeClr val="bg1"/>
                </a:solidFill>
              </a:rPr>
              <a:t>Refutacionismo</a:t>
            </a:r>
            <a:endParaRPr lang="es-PE" sz="40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abuso del mal</a:t>
            </a:r>
          </a:p>
          <a:p>
            <a:pPr marL="514350" indent="-514350">
              <a:buAutoNum type="arabicPeriod"/>
            </a:pPr>
            <a:endParaRPr lang="es-PE" sz="4000" b="1" dirty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504766" y="1925053"/>
            <a:ext cx="6067108" cy="65772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73749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El club de los metafísicos según Louis </a:t>
            </a:r>
            <a:r>
              <a:rPr lang="es-PE" dirty="0" err="1" smtClean="0"/>
              <a:t>Menand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846992" y="2399689"/>
            <a:ext cx="10498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William James                            Charles S. </a:t>
            </a:r>
            <a:r>
              <a:rPr lang="es-PE" dirty="0" err="1" smtClean="0"/>
              <a:t>Peirce</a:t>
            </a:r>
            <a:r>
              <a:rPr lang="es-PE" dirty="0" smtClean="0"/>
              <a:t>                         John Dewey                                Oliver W. Holmes Jr. 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71" y="3162695"/>
            <a:ext cx="2252375" cy="27074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6945" y="3478022"/>
            <a:ext cx="2877034" cy="186501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2848" y="3185637"/>
            <a:ext cx="1964673" cy="249566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1081" y="3162695"/>
            <a:ext cx="1992304" cy="249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765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4812" y="159851"/>
            <a:ext cx="10515600" cy="549275"/>
          </a:xfrm>
        </p:spPr>
        <p:txBody>
          <a:bodyPr>
            <a:normAutofit fontScale="90000"/>
          </a:bodyPr>
          <a:lstStyle/>
          <a:p>
            <a:pPr algn="ctr"/>
            <a:r>
              <a:rPr lang="es-PE" dirty="0" smtClean="0"/>
              <a:t>Pragmatismo</a:t>
            </a:r>
            <a:endParaRPr lang="es-PE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524" y="919162"/>
            <a:ext cx="9708176" cy="178593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524" y="3052762"/>
            <a:ext cx="6811058" cy="1119188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428524" y="4334946"/>
            <a:ext cx="9708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La máxima pragmática (Charles Sanders </a:t>
            </a:r>
            <a:r>
              <a:rPr lang="es-PE" dirty="0" err="1" smtClean="0"/>
              <a:t>Peirce</a:t>
            </a:r>
            <a:r>
              <a:rPr lang="es-PE" dirty="0" smtClean="0"/>
              <a:t>)</a:t>
            </a:r>
          </a:p>
          <a:p>
            <a:r>
              <a:rPr lang="es-PE" dirty="0"/>
              <a:t>«Considera los efectos prácticos de los objetos de tu concepción. Luego, tu concepción de esos efectos es la totalidad de tu concepción del objeto».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428524" y="5478898"/>
            <a:ext cx="80964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Vínculo entre práctica y teoría. Posiciones características: instrumentalismo, empirismo radical, </a:t>
            </a:r>
            <a:r>
              <a:rPr lang="es-PE" dirty="0" err="1" smtClean="0"/>
              <a:t>verificacionismo</a:t>
            </a:r>
            <a:r>
              <a:rPr lang="es-PE" dirty="0" smtClean="0"/>
              <a:t>, relatividad conceptual y </a:t>
            </a:r>
            <a:r>
              <a:rPr lang="es-PE" dirty="0" err="1" smtClean="0"/>
              <a:t>falibilismo</a:t>
            </a:r>
            <a:r>
              <a:rPr lang="es-PE" dirty="0" smtClean="0"/>
              <a:t>.</a:t>
            </a:r>
          </a:p>
          <a:p>
            <a:r>
              <a:rPr lang="es-PE" dirty="0" smtClean="0"/>
              <a:t>Idea de “Verdad”, </a:t>
            </a:r>
            <a:r>
              <a:rPr lang="es-PE" dirty="0" err="1" smtClean="0"/>
              <a:t>antifundacionalismo</a:t>
            </a:r>
            <a:r>
              <a:rPr lang="es-PE" dirty="0" smtClean="0"/>
              <a:t>. </a:t>
            </a:r>
          </a:p>
          <a:p>
            <a:r>
              <a:rPr lang="es-PE" dirty="0" err="1" smtClean="0"/>
              <a:t>Pragma</a:t>
            </a:r>
            <a:r>
              <a:rPr lang="es-PE" dirty="0" smtClean="0"/>
              <a:t>: “práctico” o “asunto”; situación concreta. 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7162660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04766" y="620503"/>
            <a:ext cx="10515600" cy="4351338"/>
          </a:xfrm>
        </p:spPr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Anhelo de Absolutos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La guerra de secesión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Club de los Metafísicos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Orígenes del giro </a:t>
            </a:r>
            <a:r>
              <a:rPr lang="es-PE" sz="4000" b="1" dirty="0" err="1">
                <a:solidFill>
                  <a:schemeClr val="bg1"/>
                </a:solidFill>
              </a:rPr>
              <a:t>l</a:t>
            </a:r>
            <a:r>
              <a:rPr lang="es-PE" sz="4000" b="1" dirty="0" err="1" smtClean="0">
                <a:solidFill>
                  <a:schemeClr val="bg1"/>
                </a:solidFill>
              </a:rPr>
              <a:t>ingüistico</a:t>
            </a:r>
            <a:r>
              <a:rPr lang="es-PE" sz="4000" b="1" dirty="0" smtClean="0">
                <a:solidFill>
                  <a:schemeClr val="bg1"/>
                </a:solidFill>
              </a:rPr>
              <a:t>: Wittgenstein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círculo de </a:t>
            </a:r>
            <a:r>
              <a:rPr lang="es-PE" sz="4000" b="1" dirty="0" err="1" smtClean="0">
                <a:solidFill>
                  <a:schemeClr val="bg1"/>
                </a:solidFill>
              </a:rPr>
              <a:t>Vienna</a:t>
            </a:r>
            <a:endParaRPr lang="es-PE" sz="40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Breves </a:t>
            </a:r>
            <a:r>
              <a:rPr lang="es-PE" sz="4000" b="1" dirty="0">
                <a:solidFill>
                  <a:schemeClr val="bg1"/>
                </a:solidFill>
              </a:rPr>
              <a:t>p</a:t>
            </a:r>
            <a:r>
              <a:rPr lang="es-PE" sz="4000" b="1" dirty="0" smtClean="0">
                <a:solidFill>
                  <a:schemeClr val="bg1"/>
                </a:solidFill>
              </a:rPr>
              <a:t>erfiles de algunos autores mencionados</a:t>
            </a:r>
          </a:p>
          <a:p>
            <a:pPr marL="514350" indent="-514350">
              <a:buAutoNum type="arabicPeriod"/>
            </a:pPr>
            <a:r>
              <a:rPr lang="es-PE" sz="4000" b="1" dirty="0" err="1" smtClean="0">
                <a:solidFill>
                  <a:schemeClr val="bg1"/>
                </a:solidFill>
              </a:rPr>
              <a:t>Falibilismo</a:t>
            </a:r>
            <a:r>
              <a:rPr lang="es-PE" sz="4000" b="1" dirty="0" smtClean="0">
                <a:solidFill>
                  <a:schemeClr val="bg1"/>
                </a:solidFill>
              </a:rPr>
              <a:t> y </a:t>
            </a:r>
            <a:r>
              <a:rPr lang="es-PE" sz="4000" b="1" dirty="0" err="1" smtClean="0">
                <a:solidFill>
                  <a:schemeClr val="bg1"/>
                </a:solidFill>
              </a:rPr>
              <a:t>Refutacionismo</a:t>
            </a:r>
            <a:endParaRPr lang="es-PE" sz="40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abuso del mal</a:t>
            </a:r>
          </a:p>
          <a:p>
            <a:pPr marL="514350" indent="-514350">
              <a:buAutoNum type="arabicPeriod"/>
            </a:pPr>
            <a:endParaRPr lang="es-PE" sz="4000" b="1" dirty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504765" y="2646947"/>
            <a:ext cx="9580329" cy="65772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50128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04766" y="620503"/>
            <a:ext cx="10515600" cy="4351338"/>
          </a:xfrm>
        </p:spPr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Anhelo de Absolutos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La guerra de secesión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Club de los Metafísicos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Orígenes del giro </a:t>
            </a:r>
            <a:r>
              <a:rPr lang="es-PE" sz="4000" b="1" dirty="0" err="1">
                <a:solidFill>
                  <a:schemeClr val="bg1"/>
                </a:solidFill>
              </a:rPr>
              <a:t>l</a:t>
            </a:r>
            <a:r>
              <a:rPr lang="es-PE" sz="4000" b="1" dirty="0" err="1" smtClean="0">
                <a:solidFill>
                  <a:schemeClr val="bg1"/>
                </a:solidFill>
              </a:rPr>
              <a:t>ingüistico</a:t>
            </a:r>
            <a:r>
              <a:rPr lang="es-PE" sz="4000" b="1" dirty="0" smtClean="0">
                <a:solidFill>
                  <a:schemeClr val="bg1"/>
                </a:solidFill>
              </a:rPr>
              <a:t>: Wittgenstein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círculo de </a:t>
            </a:r>
            <a:r>
              <a:rPr lang="es-PE" sz="4000" b="1" dirty="0" err="1" smtClean="0">
                <a:solidFill>
                  <a:schemeClr val="bg1"/>
                </a:solidFill>
              </a:rPr>
              <a:t>Vienna</a:t>
            </a:r>
            <a:endParaRPr lang="es-PE" sz="40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Breves </a:t>
            </a:r>
            <a:r>
              <a:rPr lang="es-PE" sz="4000" b="1" dirty="0">
                <a:solidFill>
                  <a:schemeClr val="bg1"/>
                </a:solidFill>
              </a:rPr>
              <a:t>p</a:t>
            </a:r>
            <a:r>
              <a:rPr lang="es-PE" sz="4000" b="1" dirty="0" smtClean="0">
                <a:solidFill>
                  <a:schemeClr val="bg1"/>
                </a:solidFill>
              </a:rPr>
              <a:t>erfiles de algunos autores mencionados</a:t>
            </a:r>
          </a:p>
          <a:p>
            <a:pPr marL="514350" indent="-514350">
              <a:buAutoNum type="arabicPeriod"/>
            </a:pPr>
            <a:r>
              <a:rPr lang="es-PE" sz="4000" b="1" dirty="0" err="1" smtClean="0">
                <a:solidFill>
                  <a:schemeClr val="bg1"/>
                </a:solidFill>
              </a:rPr>
              <a:t>Falibilismo</a:t>
            </a:r>
            <a:r>
              <a:rPr lang="es-PE" sz="4000" b="1" dirty="0" smtClean="0">
                <a:solidFill>
                  <a:schemeClr val="bg1"/>
                </a:solidFill>
              </a:rPr>
              <a:t> y </a:t>
            </a:r>
            <a:r>
              <a:rPr lang="es-PE" sz="4000" b="1" dirty="0" err="1" smtClean="0">
                <a:solidFill>
                  <a:schemeClr val="bg1"/>
                </a:solidFill>
              </a:rPr>
              <a:t>Refutacionismo</a:t>
            </a:r>
            <a:endParaRPr lang="es-PE" sz="40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abuso del mal</a:t>
            </a:r>
          </a:p>
          <a:p>
            <a:pPr marL="514350" indent="-514350">
              <a:buAutoNum type="arabicPeriod"/>
            </a:pPr>
            <a:endParaRPr lang="es-PE" sz="4000" b="1" dirty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504766" y="497305"/>
            <a:ext cx="5120623" cy="77002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472250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dirty="0" smtClean="0"/>
              <a:t>El </a:t>
            </a:r>
            <a:r>
              <a:rPr lang="es-PE" dirty="0"/>
              <a:t>giro lingüístico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148" y="3630121"/>
            <a:ext cx="1800225" cy="24479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157" y="3630120"/>
            <a:ext cx="3518058" cy="2447926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742228" y="843240"/>
            <a:ext cx="4540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/>
              <a:t>https://people.umass.edu/klement/tlp/tlp.pdf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03167"/>
            <a:ext cx="4229100" cy="1514475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6883277" y="2198739"/>
            <a:ext cx="3235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Wittgenstein "II" y la crítica a los lenguajes privados: juegos del lenguaje.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1192763" y="5147022"/>
            <a:ext cx="108694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1500" dirty="0" smtClean="0"/>
              <a:t>1</a:t>
            </a:r>
            <a:endParaRPr lang="es-PE" sz="115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5796329" y="5147022"/>
            <a:ext cx="108694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1500" dirty="0" smtClean="0"/>
              <a:t>2</a:t>
            </a:r>
            <a:endParaRPr lang="es-PE" sz="11500" dirty="0"/>
          </a:p>
        </p:txBody>
      </p:sp>
    </p:spTree>
    <p:extLst>
      <p:ext uri="{BB962C8B-B14F-4D97-AF65-F5344CB8AC3E}">
        <p14:creationId xmlns:p14="http://schemas.microsoft.com/office/powerpoint/2010/main" val="905491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dirty="0" smtClean="0"/>
              <a:t>El </a:t>
            </a:r>
            <a:r>
              <a:rPr lang="es-PE" dirty="0"/>
              <a:t>giro lingüístico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148" y="3630121"/>
            <a:ext cx="1800225" cy="24479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03167"/>
            <a:ext cx="4229100" cy="1514475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574323" y="815067"/>
            <a:ext cx="602566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0000"/>
                </a:solidFill>
              </a:rPr>
              <a:t>world</a:t>
            </a:r>
            <a:r>
              <a:rPr lang="en-US" sz="2400" dirty="0"/>
              <a:t> is everything that is the case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  1.2 </a:t>
            </a:r>
            <a:r>
              <a:rPr lang="en-US" sz="2400" dirty="0"/>
              <a:t>The world is divided into </a:t>
            </a:r>
            <a:r>
              <a:rPr lang="en-US" sz="2400" dirty="0">
                <a:solidFill>
                  <a:srgbClr val="FF0000"/>
                </a:solidFill>
              </a:rPr>
              <a:t>facts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/>
              <a:t>2. What is the case, the fact, is the existence of </a:t>
            </a:r>
            <a:r>
              <a:rPr lang="en-US" sz="2400" dirty="0">
                <a:solidFill>
                  <a:srgbClr val="FF0000"/>
                </a:solidFill>
              </a:rPr>
              <a:t>atomic facts</a:t>
            </a:r>
            <a:r>
              <a:rPr lang="en-US" sz="2400" dirty="0"/>
              <a:t>.</a:t>
            </a:r>
          </a:p>
          <a:p>
            <a:r>
              <a:rPr lang="en-US" sz="2400" dirty="0" smtClean="0"/>
              <a:t>   2.01 </a:t>
            </a:r>
            <a:r>
              <a:rPr lang="en-US" sz="2400" dirty="0"/>
              <a:t>An atomic fact is a </a:t>
            </a:r>
            <a:r>
              <a:rPr lang="en-US" sz="2400" dirty="0">
                <a:solidFill>
                  <a:srgbClr val="FF0000"/>
                </a:solidFill>
              </a:rPr>
              <a:t>combination of objects </a:t>
            </a:r>
            <a:r>
              <a:rPr lang="en-US" sz="2400" dirty="0"/>
              <a:t>(entities, things</a:t>
            </a:r>
            <a:r>
              <a:rPr lang="en-US" sz="2400" dirty="0" smtClean="0"/>
              <a:t>).</a:t>
            </a:r>
          </a:p>
          <a:p>
            <a:endParaRPr lang="en-US" sz="2400" dirty="0"/>
          </a:p>
          <a:p>
            <a:r>
              <a:rPr lang="en-US" sz="2400" dirty="0"/>
              <a:t>3. The </a:t>
            </a:r>
            <a:r>
              <a:rPr lang="en-US" sz="2400" dirty="0">
                <a:solidFill>
                  <a:srgbClr val="FF0000"/>
                </a:solidFill>
              </a:rPr>
              <a:t>logical picture </a:t>
            </a:r>
            <a:r>
              <a:rPr lang="en-US" sz="2400" dirty="0"/>
              <a:t>of the facts is the </a:t>
            </a:r>
            <a:r>
              <a:rPr lang="en-US" sz="2400" dirty="0">
                <a:solidFill>
                  <a:srgbClr val="FF0000"/>
                </a:solidFill>
              </a:rPr>
              <a:t>thought</a:t>
            </a:r>
            <a:r>
              <a:rPr lang="en-US" sz="2400" dirty="0"/>
              <a:t>.</a:t>
            </a:r>
          </a:p>
          <a:p>
            <a:r>
              <a:rPr lang="en-US" sz="2400" dirty="0" smtClean="0"/>
              <a:t>  3.001 </a:t>
            </a:r>
            <a:r>
              <a:rPr lang="en-US" sz="2400" dirty="0"/>
              <a:t>"an atomic fact is thinkable" means we can imagine it.</a:t>
            </a:r>
          </a:p>
          <a:p>
            <a:r>
              <a:rPr lang="en-US" sz="2400" dirty="0" smtClean="0"/>
              <a:t>     3.1 </a:t>
            </a:r>
            <a:r>
              <a:rPr lang="en-US" sz="2400" dirty="0"/>
              <a:t>The totality of </a:t>
            </a:r>
            <a:r>
              <a:rPr lang="en-US" sz="2400" dirty="0">
                <a:solidFill>
                  <a:srgbClr val="FF0000"/>
                </a:solidFill>
              </a:rPr>
              <a:t>true</a:t>
            </a:r>
            <a:r>
              <a:rPr lang="en-US" sz="2400" dirty="0"/>
              <a:t> thoughts is a picture of the </a:t>
            </a:r>
            <a:r>
              <a:rPr lang="en-US" sz="2400" dirty="0">
                <a:solidFill>
                  <a:srgbClr val="FF0000"/>
                </a:solidFill>
              </a:rPr>
              <a:t>world</a:t>
            </a:r>
            <a:r>
              <a:rPr lang="en-US" sz="2400" dirty="0"/>
              <a:t>. </a:t>
            </a:r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943441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dirty="0" smtClean="0"/>
              <a:t>El </a:t>
            </a:r>
            <a:r>
              <a:rPr lang="es-PE" dirty="0"/>
              <a:t>giro lingüístico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148" y="3630121"/>
            <a:ext cx="1800225" cy="24479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03167"/>
            <a:ext cx="4229100" cy="1514475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225562" y="1524816"/>
            <a:ext cx="65238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4. The </a:t>
            </a:r>
            <a:r>
              <a:rPr lang="en-US" sz="2400" dirty="0">
                <a:solidFill>
                  <a:srgbClr val="FF0000"/>
                </a:solidFill>
              </a:rPr>
              <a:t>thought</a:t>
            </a:r>
            <a:r>
              <a:rPr lang="en-US" sz="2400" dirty="0"/>
              <a:t> is the significant </a:t>
            </a:r>
            <a:r>
              <a:rPr lang="en-US" sz="2400" dirty="0">
                <a:solidFill>
                  <a:srgbClr val="FF0000"/>
                </a:solidFill>
              </a:rPr>
              <a:t>proposition</a:t>
            </a:r>
          </a:p>
          <a:p>
            <a:r>
              <a:rPr lang="en-US" sz="2400" dirty="0" smtClean="0"/>
              <a:t>  4.001 The </a:t>
            </a:r>
            <a:r>
              <a:rPr lang="en-US" sz="2400" dirty="0">
                <a:solidFill>
                  <a:srgbClr val="FF0000"/>
                </a:solidFill>
              </a:rPr>
              <a:t>totality</a:t>
            </a:r>
            <a:r>
              <a:rPr lang="en-US" sz="2400" dirty="0"/>
              <a:t> of propositions is the </a:t>
            </a:r>
            <a:r>
              <a:rPr lang="en-US" sz="2400" dirty="0">
                <a:solidFill>
                  <a:srgbClr val="FF0000"/>
                </a:solidFill>
              </a:rPr>
              <a:t>language</a:t>
            </a:r>
            <a:r>
              <a:rPr lang="en-US" sz="2400" dirty="0"/>
              <a:t>. </a:t>
            </a:r>
          </a:p>
          <a:p>
            <a:r>
              <a:rPr lang="en-US" sz="2400" dirty="0" smtClean="0"/>
              <a:t>  4.002 	Man </a:t>
            </a:r>
            <a:r>
              <a:rPr lang="en-US" sz="2400" dirty="0"/>
              <a:t>possesses the capacity of constructing </a:t>
            </a:r>
            <a:r>
              <a:rPr lang="en-US" sz="2400" dirty="0" smtClean="0"/>
              <a:t>	languages</a:t>
            </a:r>
            <a:r>
              <a:rPr lang="en-US" sz="2400" dirty="0"/>
              <a:t>, in </a:t>
            </a:r>
            <a:r>
              <a:rPr lang="en-US" sz="2400" dirty="0" smtClean="0"/>
              <a:t>	which </a:t>
            </a:r>
            <a:r>
              <a:rPr lang="en-US" sz="2400" dirty="0"/>
              <a:t>every sense can be </a:t>
            </a:r>
            <a:r>
              <a:rPr lang="en-US" sz="2400" dirty="0" smtClean="0"/>
              <a:t>	expressed</a:t>
            </a:r>
            <a:r>
              <a:rPr lang="en-US" sz="2400" dirty="0"/>
              <a:t>, (...) From it is </a:t>
            </a:r>
            <a:r>
              <a:rPr lang="en-US" sz="2400" dirty="0" smtClean="0"/>
              <a:t>humanly 	impossible </a:t>
            </a:r>
            <a:r>
              <a:rPr lang="en-US" sz="2400" dirty="0"/>
              <a:t>to gather immediately the logic </a:t>
            </a:r>
            <a:r>
              <a:rPr lang="en-US" sz="2400" dirty="0" smtClean="0"/>
              <a:t>	of language</a:t>
            </a:r>
            <a:r>
              <a:rPr lang="en-US" sz="2400" dirty="0"/>
              <a:t>. </a:t>
            </a:r>
            <a:r>
              <a:rPr lang="en-US" sz="2400" dirty="0">
                <a:solidFill>
                  <a:srgbClr val="FF0000"/>
                </a:solidFill>
              </a:rPr>
              <a:t>Language disguises the </a:t>
            </a:r>
            <a:r>
              <a:rPr lang="en-US" sz="2400" dirty="0" smtClean="0">
                <a:solidFill>
                  <a:srgbClr val="FF0000"/>
                </a:solidFill>
              </a:rPr>
              <a:t>	thought</a:t>
            </a:r>
            <a:r>
              <a:rPr lang="en-US" sz="2400" dirty="0"/>
              <a:t>. (...) The silent </a:t>
            </a:r>
            <a:r>
              <a:rPr lang="en-US" sz="2400" dirty="0" smtClean="0"/>
              <a:t>adjustments </a:t>
            </a:r>
            <a:r>
              <a:rPr lang="en-US" sz="2400" dirty="0"/>
              <a:t>to </a:t>
            </a:r>
            <a:r>
              <a:rPr lang="en-US" sz="2400" dirty="0" smtClean="0"/>
              <a:t>	understand </a:t>
            </a:r>
            <a:r>
              <a:rPr lang="en-US" sz="2400" dirty="0"/>
              <a:t>colloquial language are </a:t>
            </a:r>
            <a:r>
              <a:rPr lang="en-US" sz="2400" dirty="0" smtClean="0"/>
              <a:t>	enormously </a:t>
            </a:r>
            <a:r>
              <a:rPr lang="en-US" sz="2400" dirty="0"/>
              <a:t>complicated.</a:t>
            </a:r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1407034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931" y="2299476"/>
            <a:ext cx="3517269" cy="340832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62" y="166077"/>
            <a:ext cx="2682850" cy="9607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64" y="1344582"/>
            <a:ext cx="4427487" cy="11356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0789" y="24863"/>
            <a:ext cx="2842846" cy="242168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556" y="2587761"/>
            <a:ext cx="4161967" cy="430245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500" y="24863"/>
            <a:ext cx="4242700" cy="318602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5924" y="2299476"/>
            <a:ext cx="3983143" cy="459708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83163" y="5084252"/>
            <a:ext cx="1209415" cy="1644548"/>
          </a:xfrm>
          <a:prstGeom prst="rect">
            <a:avLst/>
          </a:prstGeom>
        </p:spPr>
      </p:pic>
      <p:sp>
        <p:nvSpPr>
          <p:cNvPr id="14" name="Llamada de nube 13"/>
          <p:cNvSpPr/>
          <p:nvPr/>
        </p:nvSpPr>
        <p:spPr>
          <a:xfrm>
            <a:off x="9530862" y="5697415"/>
            <a:ext cx="2137888" cy="1031385"/>
          </a:xfrm>
          <a:prstGeom prst="cloudCallout">
            <a:avLst>
              <a:gd name="adj1" fmla="val -85812"/>
              <a:gd name="adj2" fmla="val -8074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smtClean="0">
                <a:solidFill>
                  <a:srgbClr val="FF0000"/>
                </a:solidFill>
              </a:rPr>
              <a:t>Clarísimo, ¿no?</a:t>
            </a:r>
            <a:endParaRPr lang="es-P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7089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dirty="0" smtClean="0"/>
              <a:t>El </a:t>
            </a:r>
            <a:r>
              <a:rPr lang="es-PE" dirty="0"/>
              <a:t>giro lingüístico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148" y="3630121"/>
            <a:ext cx="1800225" cy="24479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03167"/>
            <a:ext cx="4229100" cy="1514475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416062" y="539724"/>
            <a:ext cx="628943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5. </a:t>
            </a:r>
            <a:r>
              <a:rPr lang="es-PE" dirty="0" err="1"/>
              <a:t>Propositions</a:t>
            </a:r>
            <a:r>
              <a:rPr lang="es-PE" dirty="0"/>
              <a:t> are </a:t>
            </a:r>
            <a:r>
              <a:rPr lang="es-PE" dirty="0" err="1">
                <a:solidFill>
                  <a:srgbClr val="FF0000"/>
                </a:solidFill>
              </a:rPr>
              <a:t>truth-functions</a:t>
            </a:r>
            <a:r>
              <a:rPr lang="es-PE" dirty="0"/>
              <a:t> of </a:t>
            </a:r>
            <a:r>
              <a:rPr lang="es-PE" dirty="0" err="1"/>
              <a:t>elementary</a:t>
            </a:r>
            <a:r>
              <a:rPr lang="es-PE" dirty="0"/>
              <a:t> </a:t>
            </a:r>
            <a:r>
              <a:rPr lang="es-PE" dirty="0" err="1"/>
              <a:t>propositions</a:t>
            </a:r>
            <a:r>
              <a:rPr lang="es-PE" dirty="0"/>
              <a:t> (</a:t>
            </a:r>
            <a:r>
              <a:rPr lang="es-PE" dirty="0" err="1"/>
              <a:t>An</a:t>
            </a:r>
            <a:r>
              <a:rPr lang="es-PE" dirty="0"/>
              <a:t> </a:t>
            </a:r>
            <a:r>
              <a:rPr lang="es-PE" dirty="0" err="1"/>
              <a:t>elementary</a:t>
            </a:r>
            <a:r>
              <a:rPr lang="es-PE" dirty="0"/>
              <a:t> </a:t>
            </a:r>
            <a:r>
              <a:rPr lang="es-PE" dirty="0" err="1"/>
              <a:t>proposition</a:t>
            </a:r>
            <a:r>
              <a:rPr lang="es-PE" dirty="0"/>
              <a:t> </a:t>
            </a:r>
            <a:r>
              <a:rPr lang="es-PE" dirty="0" err="1"/>
              <a:t>is</a:t>
            </a:r>
            <a:r>
              <a:rPr lang="es-PE" dirty="0"/>
              <a:t> a </a:t>
            </a:r>
            <a:r>
              <a:rPr lang="es-PE" dirty="0" err="1"/>
              <a:t>truth-function</a:t>
            </a:r>
            <a:r>
              <a:rPr lang="es-PE" dirty="0"/>
              <a:t> of </a:t>
            </a:r>
            <a:r>
              <a:rPr lang="es-PE" dirty="0" err="1"/>
              <a:t>itself</a:t>
            </a:r>
            <a:r>
              <a:rPr lang="es-PE" dirty="0" smtClean="0"/>
              <a:t>)</a:t>
            </a:r>
          </a:p>
          <a:p>
            <a:endParaRPr lang="es-PE" dirty="0"/>
          </a:p>
          <a:p>
            <a:r>
              <a:rPr lang="es-PE" dirty="0" smtClean="0"/>
              <a:t>6</a:t>
            </a:r>
            <a:r>
              <a:rPr lang="es-PE" dirty="0"/>
              <a:t>. </a:t>
            </a:r>
            <a:r>
              <a:rPr lang="es-PE" dirty="0" err="1"/>
              <a:t>The</a:t>
            </a:r>
            <a:r>
              <a:rPr lang="es-PE" dirty="0"/>
              <a:t> General </a:t>
            </a:r>
            <a:r>
              <a:rPr lang="es-PE" dirty="0" err="1"/>
              <a:t>form</a:t>
            </a:r>
            <a:r>
              <a:rPr lang="es-PE" dirty="0"/>
              <a:t> of </a:t>
            </a:r>
            <a:r>
              <a:rPr lang="es-PE" dirty="0" err="1"/>
              <a:t>truth-function</a:t>
            </a:r>
            <a:r>
              <a:rPr lang="es-PE" dirty="0"/>
              <a:t> </a:t>
            </a:r>
            <a:r>
              <a:rPr lang="es-PE" dirty="0" err="1" smtClean="0"/>
              <a:t>is</a:t>
            </a:r>
            <a:endParaRPr lang="es-PE" dirty="0" smtClean="0"/>
          </a:p>
          <a:p>
            <a:endParaRPr lang="es-PE" dirty="0"/>
          </a:p>
          <a:p>
            <a:r>
              <a:rPr lang="es-PE" dirty="0" smtClean="0"/>
              <a:t>		</a:t>
            </a:r>
            <a:r>
              <a:rPr lang="es-PE" dirty="0" smtClean="0">
                <a:solidFill>
                  <a:srgbClr val="FF0000"/>
                </a:solidFill>
              </a:rPr>
              <a:t> </a:t>
            </a:r>
            <a:r>
              <a:rPr lang="es-PE" dirty="0">
                <a:solidFill>
                  <a:srgbClr val="FF0000"/>
                </a:solidFill>
              </a:rPr>
              <a:t>[</a:t>
            </a:r>
            <a:r>
              <a:rPr lang="es-PE" dirty="0" err="1">
                <a:solidFill>
                  <a:srgbClr val="FF0000"/>
                </a:solidFill>
              </a:rPr>
              <a:t>vector.p</a:t>
            </a:r>
            <a:r>
              <a:rPr lang="es-PE" dirty="0">
                <a:solidFill>
                  <a:srgbClr val="FF0000"/>
                </a:solidFill>
              </a:rPr>
              <a:t>, </a:t>
            </a:r>
            <a:r>
              <a:rPr lang="es-PE" dirty="0" err="1">
                <a:solidFill>
                  <a:srgbClr val="FF0000"/>
                </a:solidFill>
              </a:rPr>
              <a:t>vector.ξ</a:t>
            </a:r>
            <a:r>
              <a:rPr lang="es-PE" dirty="0">
                <a:solidFill>
                  <a:srgbClr val="FF0000"/>
                </a:solidFill>
              </a:rPr>
              <a:t>, </a:t>
            </a:r>
            <a:r>
              <a:rPr lang="es-PE" dirty="0" smtClean="0">
                <a:solidFill>
                  <a:srgbClr val="FF0000"/>
                </a:solidFill>
              </a:rPr>
              <a:t>¬(ξ</a:t>
            </a:r>
            <a:r>
              <a:rPr lang="es-PE" dirty="0">
                <a:solidFill>
                  <a:srgbClr val="FF0000"/>
                </a:solidFill>
              </a:rPr>
              <a:t>)].</a:t>
            </a:r>
          </a:p>
          <a:p>
            <a:r>
              <a:rPr lang="es-PE" dirty="0"/>
              <a:t>	</a:t>
            </a:r>
            <a:endParaRPr lang="es-PE" dirty="0" smtClean="0"/>
          </a:p>
          <a:p>
            <a:r>
              <a:rPr lang="es-PE" dirty="0" smtClean="0">
                <a:solidFill>
                  <a:schemeClr val="accent6"/>
                </a:solidFill>
              </a:rPr>
              <a:t>p </a:t>
            </a:r>
            <a:r>
              <a:rPr lang="es-PE" dirty="0">
                <a:solidFill>
                  <a:schemeClr val="accent6"/>
                </a:solidFill>
              </a:rPr>
              <a:t>= todas las proposiciones elementales</a:t>
            </a:r>
          </a:p>
          <a:p>
            <a:r>
              <a:rPr lang="es-PE" dirty="0" smtClean="0">
                <a:solidFill>
                  <a:schemeClr val="accent6"/>
                </a:solidFill>
              </a:rPr>
              <a:t> </a:t>
            </a:r>
            <a:r>
              <a:rPr lang="es-PE" dirty="0">
                <a:solidFill>
                  <a:schemeClr val="accent6"/>
                </a:solidFill>
              </a:rPr>
              <a:t>ξ = cualquier grupo de proposiciones</a:t>
            </a:r>
          </a:p>
          <a:p>
            <a:r>
              <a:rPr lang="es-PE" dirty="0">
                <a:solidFill>
                  <a:schemeClr val="accent6"/>
                </a:solidFill>
              </a:rPr>
              <a:t>¬</a:t>
            </a:r>
            <a:r>
              <a:rPr lang="es-PE" dirty="0" smtClean="0">
                <a:solidFill>
                  <a:schemeClr val="accent6"/>
                </a:solidFill>
              </a:rPr>
              <a:t>(ξ</a:t>
            </a:r>
            <a:r>
              <a:rPr lang="es-PE" dirty="0">
                <a:solidFill>
                  <a:schemeClr val="accent6"/>
                </a:solidFill>
              </a:rPr>
              <a:t>) = negación de todos los miembros de ξ</a:t>
            </a:r>
          </a:p>
          <a:p>
            <a:endParaRPr lang="es-PE" dirty="0" smtClean="0"/>
          </a:p>
          <a:p>
            <a:r>
              <a:rPr lang="es-PE" dirty="0" smtClean="0"/>
              <a:t>Se </a:t>
            </a:r>
            <a:r>
              <a:rPr lang="es-PE" dirty="0"/>
              <a:t>puede traducir como: </a:t>
            </a:r>
            <a:r>
              <a:rPr lang="es-PE" dirty="0">
                <a:solidFill>
                  <a:schemeClr val="accent6"/>
                </a:solidFill>
              </a:rPr>
              <a:t>cada proposición se genera por la sucesión de negaciones de proposiciones elementales</a:t>
            </a:r>
            <a:r>
              <a:rPr lang="es-PE" dirty="0" smtClean="0">
                <a:solidFill>
                  <a:schemeClr val="accent6"/>
                </a:solidFill>
              </a:rPr>
              <a:t>.</a:t>
            </a:r>
          </a:p>
          <a:p>
            <a:endParaRPr lang="es-PE" dirty="0"/>
          </a:p>
          <a:p>
            <a:r>
              <a:rPr lang="es-PE" dirty="0" smtClean="0">
                <a:solidFill>
                  <a:srgbClr val="FF0000"/>
                </a:solidFill>
              </a:rPr>
              <a:t> [</a:t>
            </a:r>
            <a:r>
              <a:rPr lang="es-PE" dirty="0">
                <a:solidFill>
                  <a:srgbClr val="FF0000"/>
                </a:solidFill>
              </a:rPr>
              <a:t>p, ξ, ¬</a:t>
            </a:r>
            <a:r>
              <a:rPr lang="es-PE" dirty="0" smtClean="0">
                <a:solidFill>
                  <a:srgbClr val="FF0000"/>
                </a:solidFill>
              </a:rPr>
              <a:t>(</a:t>
            </a:r>
            <a:r>
              <a:rPr lang="es-PE" dirty="0">
                <a:solidFill>
                  <a:srgbClr val="FF0000"/>
                </a:solidFill>
              </a:rPr>
              <a:t>ξ)] </a:t>
            </a:r>
            <a:r>
              <a:rPr lang="es-PE" dirty="0"/>
              <a:t>es un algoritmo que funciona del siguiente modo</a:t>
            </a:r>
            <a:r>
              <a:rPr lang="es-PE" dirty="0" smtClean="0"/>
              <a:t>:</a:t>
            </a:r>
          </a:p>
          <a:p>
            <a:endParaRPr lang="es-PE" dirty="0"/>
          </a:p>
          <a:p>
            <a:r>
              <a:rPr lang="es-PE" dirty="0" smtClean="0"/>
              <a:t>- </a:t>
            </a:r>
            <a:r>
              <a:rPr lang="es-PE" dirty="0"/>
              <a:t>selecciona un grupo de cualesquiera proposiciones atómicas</a:t>
            </a:r>
          </a:p>
          <a:p>
            <a:r>
              <a:rPr lang="es-PE" dirty="0" smtClean="0"/>
              <a:t> </a:t>
            </a:r>
            <a:r>
              <a:rPr lang="es-PE" dirty="0"/>
              <a:t>- </a:t>
            </a:r>
            <a:r>
              <a:rPr lang="es-PE" dirty="0" smtClean="0"/>
              <a:t>niégalas </a:t>
            </a:r>
            <a:r>
              <a:rPr lang="es-PE" dirty="0"/>
              <a:t>todas</a:t>
            </a:r>
          </a:p>
          <a:p>
            <a:r>
              <a:rPr lang="es-PE" dirty="0" smtClean="0"/>
              <a:t> </a:t>
            </a:r>
            <a:r>
              <a:rPr lang="es-PE" dirty="0"/>
              <a:t>- </a:t>
            </a:r>
            <a:r>
              <a:rPr lang="es-PE" dirty="0" smtClean="0"/>
              <a:t>obtén </a:t>
            </a:r>
            <a:r>
              <a:rPr lang="es-PE" dirty="0"/>
              <a:t>la diferencia de las proposiciones </a:t>
            </a:r>
            <a:r>
              <a:rPr lang="es-PE" dirty="0" smtClean="0"/>
              <a:t>restantes</a:t>
            </a:r>
          </a:p>
          <a:p>
            <a:r>
              <a:rPr lang="es-PE" dirty="0" smtClean="0"/>
              <a:t> </a:t>
            </a:r>
            <a:r>
              <a:rPr lang="es-PE" dirty="0"/>
              <a:t>- intégralas con las </a:t>
            </a:r>
            <a:r>
              <a:rPr lang="es-PE" dirty="0" smtClean="0"/>
              <a:t>originales</a:t>
            </a:r>
          </a:p>
          <a:p>
            <a:r>
              <a:rPr lang="es-PE" dirty="0" smtClean="0"/>
              <a:t> </a:t>
            </a:r>
            <a:r>
              <a:rPr lang="es-PE" dirty="0"/>
              <a:t>- y así </a:t>
            </a:r>
            <a:r>
              <a:rPr lang="es-PE" dirty="0" smtClean="0"/>
              <a:t>indefinidamente 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7809489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dirty="0" smtClean="0"/>
              <a:t>El </a:t>
            </a:r>
            <a:r>
              <a:rPr lang="es-PE" dirty="0"/>
              <a:t>giro lingüístico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148" y="3630121"/>
            <a:ext cx="1800225" cy="24479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03167"/>
            <a:ext cx="4229100" cy="1514475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207977" y="501054"/>
            <a:ext cx="628943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6.373 The world is </a:t>
            </a:r>
            <a:r>
              <a:rPr lang="en-US" sz="2400" dirty="0">
                <a:solidFill>
                  <a:srgbClr val="FF0000"/>
                </a:solidFill>
              </a:rPr>
              <a:t>independent of my will</a:t>
            </a:r>
            <a:r>
              <a:rPr lang="en-US" sz="2400" dirty="0"/>
              <a:t>.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6.432 How the world is, is completely indifferent for what is higher. God </a:t>
            </a:r>
            <a:r>
              <a:rPr lang="en-US" sz="2400" dirty="0">
                <a:solidFill>
                  <a:srgbClr val="FF0000"/>
                </a:solidFill>
              </a:rPr>
              <a:t>does not reveal himself </a:t>
            </a:r>
            <a:r>
              <a:rPr lang="en-US" sz="2400" dirty="0"/>
              <a:t>in the world. </a:t>
            </a:r>
          </a:p>
          <a:p>
            <a:endParaRPr lang="en-US" sz="2400" dirty="0" smtClean="0"/>
          </a:p>
          <a:p>
            <a:r>
              <a:rPr lang="en-US" sz="2400" dirty="0" smtClean="0"/>
              <a:t> </a:t>
            </a:r>
            <a:r>
              <a:rPr lang="en-US" sz="2400" dirty="0"/>
              <a:t>6. For an answer which cannot be expressed the question too cannot be expressed. The riddle does not exist. </a:t>
            </a:r>
            <a:r>
              <a:rPr lang="en-US" sz="2400" dirty="0">
                <a:solidFill>
                  <a:srgbClr val="FF0000"/>
                </a:solidFill>
              </a:rPr>
              <a:t>If a question can be put at all, then it can also be answered.  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6.522 There is indeed the inexpressible. This shows itself; it is the </a:t>
            </a:r>
            <a:r>
              <a:rPr lang="en-US" sz="2400" dirty="0">
                <a:solidFill>
                  <a:srgbClr val="FF0000"/>
                </a:solidFill>
              </a:rPr>
              <a:t>mystical</a:t>
            </a:r>
            <a:r>
              <a:rPr lang="en-US" sz="2400" dirty="0"/>
              <a:t>. </a:t>
            </a:r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7. </a:t>
            </a:r>
            <a:r>
              <a:rPr lang="en-US" sz="2400" dirty="0">
                <a:solidFill>
                  <a:srgbClr val="FF0000"/>
                </a:solidFill>
              </a:rPr>
              <a:t>Whereof one cannot speak, thereof one must be silent.</a:t>
            </a:r>
            <a:endParaRPr lang="es-PE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9306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dirty="0" smtClean="0"/>
              <a:t>El </a:t>
            </a:r>
            <a:r>
              <a:rPr lang="es-PE" dirty="0"/>
              <a:t>giro lingüístico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233" y="3366350"/>
            <a:ext cx="3518058" cy="2447926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080353" y="1934969"/>
            <a:ext cx="3235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Wittgenstein "II" y la crítica a los lenguajes privados: juegos del lenguaje.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591" y="189123"/>
            <a:ext cx="3287224" cy="349169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784" y="3856817"/>
            <a:ext cx="3610708" cy="272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400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dirty="0" smtClean="0"/>
              <a:t>El </a:t>
            </a:r>
            <a:r>
              <a:rPr lang="es-PE" dirty="0"/>
              <a:t>giro lingüístico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233" y="3366350"/>
            <a:ext cx="3518058" cy="2447926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080353" y="1934969"/>
            <a:ext cx="3235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Wittgenstein "II" y la crítica a los lenguajes privados: juegos del lenguaje.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371" y="528889"/>
            <a:ext cx="5947878" cy="4061424"/>
          </a:xfrm>
          <a:prstGeom prst="rect">
            <a:avLst/>
          </a:prstGeom>
        </p:spPr>
      </p:pic>
      <p:sp>
        <p:nvSpPr>
          <p:cNvPr id="7" name="Llamada ovalada 6"/>
          <p:cNvSpPr/>
          <p:nvPr/>
        </p:nvSpPr>
        <p:spPr>
          <a:xfrm>
            <a:off x="6935171" y="4955860"/>
            <a:ext cx="3620278" cy="1716832"/>
          </a:xfrm>
          <a:prstGeom prst="wedgeEllipseCallout">
            <a:avLst>
              <a:gd name="adj1" fmla="val 76074"/>
              <a:gd name="adj2" fmla="val -189674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smtClean="0">
                <a:solidFill>
                  <a:schemeClr val="tx1"/>
                </a:solidFill>
              </a:rPr>
              <a:t>Oye; está muy rico, ¿verdad?</a:t>
            </a:r>
            <a:endParaRPr lang="es-P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749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dirty="0" smtClean="0"/>
              <a:t>El </a:t>
            </a:r>
            <a:r>
              <a:rPr lang="es-PE" dirty="0"/>
              <a:t>giro lingüístico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233" y="3366350"/>
            <a:ext cx="3518058" cy="2447926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080353" y="1934969"/>
            <a:ext cx="3235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Wittgenstein "II" y la crítica a los lenguajes privados: juegos del lenguaje.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086" y="1039791"/>
            <a:ext cx="3841297" cy="4653118"/>
          </a:xfrm>
          <a:prstGeom prst="rect">
            <a:avLst/>
          </a:prstGeom>
        </p:spPr>
      </p:pic>
      <p:sp>
        <p:nvSpPr>
          <p:cNvPr id="7" name="Llamada ovalada 6"/>
          <p:cNvSpPr/>
          <p:nvPr/>
        </p:nvSpPr>
        <p:spPr>
          <a:xfrm>
            <a:off x="6383595" y="5141168"/>
            <a:ext cx="3620278" cy="1716832"/>
          </a:xfrm>
          <a:prstGeom prst="wedgeEllipseCallout">
            <a:avLst>
              <a:gd name="adj1" fmla="val 102363"/>
              <a:gd name="adj2" fmla="val -221195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smtClean="0">
                <a:solidFill>
                  <a:schemeClr val="tx1"/>
                </a:solidFill>
              </a:rPr>
              <a:t>Oye; está muy rico, ¿verdad?</a:t>
            </a:r>
            <a:endParaRPr lang="es-P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3462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dirty="0" smtClean="0"/>
              <a:t>El </a:t>
            </a:r>
            <a:r>
              <a:rPr lang="es-PE" dirty="0"/>
              <a:t>giro lingüístico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233" y="3366350"/>
            <a:ext cx="3518058" cy="2447926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080353" y="1934969"/>
            <a:ext cx="3235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Wittgenstein "II" y la crítica a los lenguajes privados: juegos del lenguaje.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434" y="2012951"/>
            <a:ext cx="3934434" cy="2457246"/>
          </a:xfrm>
          <a:prstGeom prst="rect">
            <a:avLst/>
          </a:prstGeom>
        </p:spPr>
      </p:pic>
      <p:sp>
        <p:nvSpPr>
          <p:cNvPr id="8" name="Llamada ovalada 7"/>
          <p:cNvSpPr/>
          <p:nvPr/>
        </p:nvSpPr>
        <p:spPr>
          <a:xfrm>
            <a:off x="6935171" y="4955860"/>
            <a:ext cx="3620278" cy="1716832"/>
          </a:xfrm>
          <a:prstGeom prst="wedgeEllipseCallout">
            <a:avLst>
              <a:gd name="adj1" fmla="val -1245"/>
              <a:gd name="adj2" fmla="val -192935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smtClean="0">
                <a:solidFill>
                  <a:schemeClr val="tx1"/>
                </a:solidFill>
              </a:rPr>
              <a:t>Oye; está muy rico, ¿verdad?</a:t>
            </a:r>
            <a:endParaRPr lang="es-PE" dirty="0">
              <a:solidFill>
                <a:schemeClr val="tx1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434" y="311307"/>
            <a:ext cx="3934434" cy="170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29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Ejemplos de anhelos de absolutos o de “la angustia cartesiana”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80" y="2436202"/>
            <a:ext cx="6106830" cy="321626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071" y="2366587"/>
            <a:ext cx="4974775" cy="328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924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dirty="0" smtClean="0"/>
              <a:t>El </a:t>
            </a:r>
            <a:r>
              <a:rPr lang="es-PE" dirty="0"/>
              <a:t>giro lingüístico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233" y="3366350"/>
            <a:ext cx="3518058" cy="2447926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080353" y="1934969"/>
            <a:ext cx="3235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Wittgenstein "II" y la crítica a los lenguajes privados: juegos del lenguaje.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5125"/>
            <a:ext cx="5012990" cy="4943686"/>
          </a:xfrm>
          <a:prstGeom prst="rect">
            <a:avLst/>
          </a:prstGeom>
        </p:spPr>
      </p:pic>
      <p:sp>
        <p:nvSpPr>
          <p:cNvPr id="7" name="Llamada ovalada 6"/>
          <p:cNvSpPr/>
          <p:nvPr/>
        </p:nvSpPr>
        <p:spPr>
          <a:xfrm>
            <a:off x="6935171" y="4955860"/>
            <a:ext cx="3620278" cy="1716832"/>
          </a:xfrm>
          <a:prstGeom prst="wedgeEllipseCallout">
            <a:avLst>
              <a:gd name="adj1" fmla="val -79596"/>
              <a:gd name="adj2" fmla="val -19619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smtClean="0">
                <a:solidFill>
                  <a:schemeClr val="tx1"/>
                </a:solidFill>
              </a:rPr>
              <a:t>Oye; está muy rico, ¿verdad?</a:t>
            </a:r>
            <a:endParaRPr lang="es-P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4587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04766" y="620503"/>
            <a:ext cx="10515600" cy="4351338"/>
          </a:xfrm>
        </p:spPr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Anhelo de Absolutos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La guerra de secesión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Club de los Metafísicos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Orígenes del giro </a:t>
            </a:r>
            <a:r>
              <a:rPr lang="es-PE" sz="4000" b="1" dirty="0" err="1">
                <a:solidFill>
                  <a:schemeClr val="bg1"/>
                </a:solidFill>
              </a:rPr>
              <a:t>l</a:t>
            </a:r>
            <a:r>
              <a:rPr lang="es-PE" sz="4000" b="1" dirty="0" err="1" smtClean="0">
                <a:solidFill>
                  <a:schemeClr val="bg1"/>
                </a:solidFill>
              </a:rPr>
              <a:t>ingüistico</a:t>
            </a:r>
            <a:r>
              <a:rPr lang="es-PE" sz="4000" b="1" dirty="0" smtClean="0">
                <a:solidFill>
                  <a:schemeClr val="bg1"/>
                </a:solidFill>
              </a:rPr>
              <a:t>: Wittgenstein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círculo de </a:t>
            </a:r>
            <a:r>
              <a:rPr lang="es-PE" sz="4000" b="1" dirty="0" err="1" smtClean="0">
                <a:solidFill>
                  <a:schemeClr val="bg1"/>
                </a:solidFill>
              </a:rPr>
              <a:t>Vienna</a:t>
            </a:r>
            <a:endParaRPr lang="es-PE" sz="40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Breves </a:t>
            </a:r>
            <a:r>
              <a:rPr lang="es-PE" sz="4000" b="1" dirty="0">
                <a:solidFill>
                  <a:schemeClr val="bg1"/>
                </a:solidFill>
              </a:rPr>
              <a:t>p</a:t>
            </a:r>
            <a:r>
              <a:rPr lang="es-PE" sz="4000" b="1" dirty="0" smtClean="0">
                <a:solidFill>
                  <a:schemeClr val="bg1"/>
                </a:solidFill>
              </a:rPr>
              <a:t>erfiles de algunos autores mencionados</a:t>
            </a:r>
          </a:p>
          <a:p>
            <a:pPr marL="514350" indent="-514350">
              <a:buAutoNum type="arabicPeriod"/>
            </a:pPr>
            <a:r>
              <a:rPr lang="es-PE" sz="4000" b="1" dirty="0" err="1" smtClean="0">
                <a:solidFill>
                  <a:schemeClr val="bg1"/>
                </a:solidFill>
              </a:rPr>
              <a:t>Falibilismo</a:t>
            </a:r>
            <a:r>
              <a:rPr lang="es-PE" sz="4000" b="1" dirty="0" smtClean="0">
                <a:solidFill>
                  <a:schemeClr val="bg1"/>
                </a:solidFill>
              </a:rPr>
              <a:t> y </a:t>
            </a:r>
            <a:r>
              <a:rPr lang="es-PE" sz="4000" b="1" dirty="0" err="1" smtClean="0">
                <a:solidFill>
                  <a:schemeClr val="bg1"/>
                </a:solidFill>
              </a:rPr>
              <a:t>Refutacionismo</a:t>
            </a:r>
            <a:endParaRPr lang="es-PE" sz="40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abuso del mal</a:t>
            </a:r>
          </a:p>
          <a:p>
            <a:pPr marL="514350" indent="-514350">
              <a:buAutoNum type="arabicPeriod"/>
            </a:pPr>
            <a:endParaRPr lang="es-PE" sz="4000" b="1" dirty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504766" y="3304674"/>
            <a:ext cx="4992287" cy="65772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502844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50631"/>
          </a:xfrm>
        </p:spPr>
        <p:txBody>
          <a:bodyPr>
            <a:normAutofit/>
          </a:bodyPr>
          <a:lstStyle/>
          <a:p>
            <a:r>
              <a:rPr lang="es-PE" sz="2800" dirty="0" smtClean="0"/>
              <a:t>Un último antecedente: el positivismo lógico del círculo de </a:t>
            </a:r>
            <a:r>
              <a:rPr lang="es-PE" sz="2800" dirty="0" err="1" smtClean="0"/>
              <a:t>Vienna</a:t>
            </a:r>
            <a:r>
              <a:rPr lang="es-PE" sz="2800" dirty="0" smtClean="0"/>
              <a:t>. </a:t>
            </a:r>
            <a:endParaRPr lang="es-PE" sz="2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805718"/>
            <a:ext cx="10515600" cy="43513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s-PE" sz="1800" dirty="0" smtClean="0"/>
              <a:t>Sobrevaloración de lo científico, al punto de reducir la dimensión humana.</a:t>
            </a:r>
          </a:p>
          <a:p>
            <a:pPr>
              <a:buFontTx/>
              <a:buChar char="-"/>
            </a:pPr>
            <a:r>
              <a:rPr lang="es-PE" sz="1800" dirty="0" smtClean="0"/>
              <a:t>Interés por dotar de carácter matemático y científico a la filosofía.</a:t>
            </a:r>
          </a:p>
          <a:p>
            <a:pPr>
              <a:buFontTx/>
              <a:buChar char="-"/>
            </a:pPr>
            <a:r>
              <a:rPr lang="es-PE" sz="1800" dirty="0" smtClean="0"/>
              <a:t>Observancia al lenguaje, sus usos y el análisis lógico.</a:t>
            </a:r>
          </a:p>
          <a:p>
            <a:pPr>
              <a:buFontTx/>
              <a:buChar char="-"/>
            </a:pPr>
            <a:r>
              <a:rPr lang="es-PE" sz="1800" dirty="0" smtClean="0"/>
              <a:t>Desestimación de los problemas sociales, políticos, éticos y antropológicos.</a:t>
            </a:r>
            <a:endParaRPr lang="es-PE" sz="18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912" y="2409847"/>
            <a:ext cx="7914175" cy="416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271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04766" y="620503"/>
            <a:ext cx="10515600" cy="4351338"/>
          </a:xfrm>
        </p:spPr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Anhelo de Absolutos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La guerra de secesión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Club de los Metafísicos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Orígenes del giro </a:t>
            </a:r>
            <a:r>
              <a:rPr lang="es-PE" sz="4000" b="1" dirty="0" err="1">
                <a:solidFill>
                  <a:schemeClr val="bg1"/>
                </a:solidFill>
              </a:rPr>
              <a:t>l</a:t>
            </a:r>
            <a:r>
              <a:rPr lang="es-PE" sz="4000" b="1" dirty="0" err="1" smtClean="0">
                <a:solidFill>
                  <a:schemeClr val="bg1"/>
                </a:solidFill>
              </a:rPr>
              <a:t>ingüistico</a:t>
            </a:r>
            <a:r>
              <a:rPr lang="es-PE" sz="4000" b="1" dirty="0" smtClean="0">
                <a:solidFill>
                  <a:schemeClr val="bg1"/>
                </a:solidFill>
              </a:rPr>
              <a:t>: Wittgenstein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círculo de </a:t>
            </a:r>
            <a:r>
              <a:rPr lang="es-PE" sz="4000" b="1" dirty="0" err="1" smtClean="0">
                <a:solidFill>
                  <a:schemeClr val="bg1"/>
                </a:solidFill>
              </a:rPr>
              <a:t>Vienna</a:t>
            </a:r>
            <a:endParaRPr lang="es-PE" sz="40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Breves </a:t>
            </a:r>
            <a:r>
              <a:rPr lang="es-PE" sz="4000" b="1" dirty="0">
                <a:solidFill>
                  <a:schemeClr val="bg1"/>
                </a:solidFill>
              </a:rPr>
              <a:t>p</a:t>
            </a:r>
            <a:r>
              <a:rPr lang="es-PE" sz="4000" b="1" dirty="0" smtClean="0">
                <a:solidFill>
                  <a:schemeClr val="bg1"/>
                </a:solidFill>
              </a:rPr>
              <a:t>erfiles de algunos autores mencionados</a:t>
            </a:r>
          </a:p>
          <a:p>
            <a:pPr marL="514350" indent="-514350">
              <a:buAutoNum type="arabicPeriod"/>
            </a:pPr>
            <a:r>
              <a:rPr lang="es-PE" sz="4000" b="1" dirty="0" err="1" smtClean="0">
                <a:solidFill>
                  <a:schemeClr val="bg1"/>
                </a:solidFill>
              </a:rPr>
              <a:t>Falibilismo</a:t>
            </a:r>
            <a:r>
              <a:rPr lang="es-PE" sz="4000" b="1" dirty="0" smtClean="0">
                <a:solidFill>
                  <a:schemeClr val="bg1"/>
                </a:solidFill>
              </a:rPr>
              <a:t> y </a:t>
            </a:r>
            <a:r>
              <a:rPr lang="es-PE" sz="4000" b="1" dirty="0" err="1" smtClean="0">
                <a:solidFill>
                  <a:schemeClr val="bg1"/>
                </a:solidFill>
              </a:rPr>
              <a:t>Refutacionismo</a:t>
            </a:r>
            <a:endParaRPr lang="es-PE" sz="40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abuso del mal</a:t>
            </a:r>
          </a:p>
          <a:p>
            <a:pPr marL="514350" indent="-514350">
              <a:buAutoNum type="arabicPeriod"/>
            </a:pPr>
            <a:endParaRPr lang="es-PE" sz="4000" b="1" dirty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504766" y="3930316"/>
            <a:ext cx="7927992" cy="65772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426405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93"/>
            <a:ext cx="1967759" cy="253447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38581" y="2873830"/>
            <a:ext cx="278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Richard Jacob </a:t>
            </a:r>
            <a:r>
              <a:rPr lang="es-PE" dirty="0" err="1" smtClean="0"/>
              <a:t>Bernstein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756" y="-29693"/>
            <a:ext cx="1964673" cy="249566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427" y="9114"/>
            <a:ext cx="2099528" cy="249566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904" y="12541"/>
            <a:ext cx="1807842" cy="249223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9696" y="-29693"/>
            <a:ext cx="1992304" cy="2495666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0" y="-29693"/>
            <a:ext cx="1967759" cy="25344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0969" y="2873830"/>
            <a:ext cx="792617" cy="565493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457200" y="3866606"/>
            <a:ext cx="110381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Filósofo dedicado a estudiar temas cercanos al pragmatismo, teoría crítica, deconstrucción, filosofía social, filosofía política, hermenéutica.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Tiene intercambios en temas distintos con </a:t>
            </a:r>
            <a:r>
              <a:rPr lang="es-PE" dirty="0" err="1" smtClean="0"/>
              <a:t>Arendt</a:t>
            </a:r>
            <a:r>
              <a:rPr lang="es-PE" dirty="0" smtClean="0"/>
              <a:t>, </a:t>
            </a:r>
            <a:r>
              <a:rPr lang="es-PE" dirty="0" err="1" smtClean="0"/>
              <a:t>Habermas</a:t>
            </a:r>
            <a:r>
              <a:rPr lang="es-PE" dirty="0" smtClean="0"/>
              <a:t>, </a:t>
            </a:r>
            <a:r>
              <a:rPr lang="es-PE" dirty="0" err="1" smtClean="0"/>
              <a:t>Rorty</a:t>
            </a:r>
            <a:r>
              <a:rPr lang="es-PE" dirty="0" smtClean="0"/>
              <a:t>, </a:t>
            </a:r>
            <a:r>
              <a:rPr lang="es-PE" dirty="0" err="1" smtClean="0"/>
              <a:t>Gadamer</a:t>
            </a:r>
            <a:r>
              <a:rPr lang="es-PE" dirty="0" smtClean="0"/>
              <a:t>, </a:t>
            </a:r>
            <a:r>
              <a:rPr lang="es-PE" dirty="0" err="1" smtClean="0"/>
              <a:t>Derrida</a:t>
            </a:r>
            <a:r>
              <a:rPr lang="es-PE" dirty="0" smtClean="0"/>
              <a:t>, Taylor, entre otros.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Ha actuado en favor de la práctica social de una </a:t>
            </a:r>
            <a:r>
              <a:rPr lang="es-PE" dirty="0" smtClean="0">
                <a:solidFill>
                  <a:srgbClr val="FF0000"/>
                </a:solidFill>
              </a:rPr>
              <a:t>democracia participativa</a:t>
            </a:r>
            <a:r>
              <a:rPr lang="es-PE" dirty="0" smtClean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Esto se traduce en su labor sobre el pragmatismo tradicional (norte)americano, el </a:t>
            </a:r>
            <a:r>
              <a:rPr lang="es-PE" dirty="0" err="1" smtClean="0"/>
              <a:t>falibilismo</a:t>
            </a:r>
            <a:r>
              <a:rPr lang="es-PE" dirty="0" smtClean="0"/>
              <a:t>, el pluralismo inclusivo y el cultivo de comunidades con pensamiento crítico.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Sostiene que el </a:t>
            </a:r>
            <a:r>
              <a:rPr lang="es-PE" dirty="0" err="1" smtClean="0"/>
              <a:t>falibilismo</a:t>
            </a:r>
            <a:r>
              <a:rPr lang="es-PE" dirty="0" smtClean="0"/>
              <a:t> puede aplicarse tanto al campo epistemológico, como al ámbito moral.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Aborda el problema del mal radical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1795382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93"/>
            <a:ext cx="1967759" cy="253447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38581" y="2873830"/>
            <a:ext cx="278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Charles Sanders </a:t>
            </a:r>
            <a:r>
              <a:rPr lang="es-PE" dirty="0" err="1" smtClean="0"/>
              <a:t>Peirce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756" y="-29693"/>
            <a:ext cx="1964673" cy="249566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427" y="9114"/>
            <a:ext cx="2099528" cy="249566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904" y="12541"/>
            <a:ext cx="1807842" cy="249223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9696" y="-29693"/>
            <a:ext cx="1992304" cy="2495666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2425213" y="-49097"/>
            <a:ext cx="1967759" cy="25344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0969" y="2873830"/>
            <a:ext cx="792617" cy="565493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457200" y="3866606"/>
            <a:ext cx="110381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Filósofo, lógico, matemático, químico y Físico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Padre del pragmatismo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Teoría de la Semiótica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Lógica Simbólica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Signo: Representación mental a través de la cual podemos conocer los objetos de la realidad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3 componente del signo: Objeto, Signo e Interpretante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En 1886 sostenía que las operaciones lógicas pueden traducirse a los circuitos eléctricos, lo cual ocurre, en efecto, en la tecnología digital. 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1572622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38581" y="2873830"/>
            <a:ext cx="278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Charles Sanders </a:t>
            </a:r>
            <a:r>
              <a:rPr lang="es-PE" dirty="0" err="1" smtClean="0"/>
              <a:t>Peirce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6" y="-29693"/>
            <a:ext cx="1964673" cy="2495666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2425213" y="-49097"/>
            <a:ext cx="1967759" cy="25344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3" name="CuadroTexto 12"/>
          <p:cNvSpPr txBox="1"/>
          <p:nvPr/>
        </p:nvSpPr>
        <p:spPr>
          <a:xfrm>
            <a:off x="138581" y="3446950"/>
            <a:ext cx="11038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La máxima pragmática</a:t>
            </a:r>
            <a:endParaRPr lang="es-PE" dirty="0"/>
          </a:p>
        </p:txBody>
      </p:sp>
      <p:sp>
        <p:nvSpPr>
          <p:cNvPr id="2" name="Rectángulo 1"/>
          <p:cNvSpPr/>
          <p:nvPr/>
        </p:nvSpPr>
        <p:spPr>
          <a:xfrm>
            <a:off x="5391150" y="1581168"/>
            <a:ext cx="558981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dirty="0">
                <a:solidFill>
                  <a:srgbClr val="202122"/>
                </a:solidFill>
                <a:latin typeface="Arial" panose="020B0604020202020204" pitchFamily="34" charset="0"/>
              </a:rPr>
              <a:t>Parece, entonces, que la regla para alcanzar el tercer grado de claridad en la comprensión es como sigue</a:t>
            </a:r>
            <a:r>
              <a:rPr lang="es-PE" dirty="0" smtClean="0">
                <a:solidFill>
                  <a:srgbClr val="202122"/>
                </a:solidFill>
                <a:latin typeface="Arial" panose="020B0604020202020204" pitchFamily="34" charset="0"/>
              </a:rPr>
              <a:t>:</a:t>
            </a:r>
          </a:p>
          <a:p>
            <a:pPr algn="just"/>
            <a:endParaRPr lang="es-PE" dirty="0" smtClean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algn="just"/>
            <a:r>
              <a:rPr lang="es-PE" dirty="0" smtClean="0">
                <a:solidFill>
                  <a:srgbClr val="202122"/>
                </a:solidFill>
                <a:latin typeface="Arial" panose="020B0604020202020204" pitchFamily="34" charset="0"/>
              </a:rPr>
              <a:t>Consideremos </a:t>
            </a:r>
            <a:r>
              <a:rPr lang="es-PE" dirty="0">
                <a:solidFill>
                  <a:srgbClr val="202122"/>
                </a:solidFill>
                <a:latin typeface="Arial" panose="020B0604020202020204" pitchFamily="34" charset="0"/>
              </a:rPr>
              <a:t>qué efectos, que puedan tener concebiblemente repercusiones prácticas, concebimos que tenga el objeto de nuestra concepción. </a:t>
            </a:r>
            <a:endParaRPr lang="es-PE" dirty="0" smtClean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algn="just"/>
            <a:endParaRPr lang="es-PE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algn="just"/>
            <a:r>
              <a:rPr lang="es-PE" dirty="0" smtClean="0">
                <a:solidFill>
                  <a:srgbClr val="202122"/>
                </a:solidFill>
                <a:latin typeface="Arial" panose="020B0604020202020204" pitchFamily="34" charset="0"/>
              </a:rPr>
              <a:t>Entonces</a:t>
            </a:r>
            <a:r>
              <a:rPr lang="es-PE" dirty="0">
                <a:solidFill>
                  <a:srgbClr val="202122"/>
                </a:solidFill>
                <a:latin typeface="Arial" panose="020B0604020202020204" pitchFamily="34" charset="0"/>
              </a:rPr>
              <a:t>, nuestra concepción de esos efectos es la totalidad de nuestra concepción del objeto.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0868955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93"/>
            <a:ext cx="1967759" cy="253447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38581" y="2873830"/>
            <a:ext cx="278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Karl Popper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756" y="-29693"/>
            <a:ext cx="1964673" cy="249566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427" y="9114"/>
            <a:ext cx="2099528" cy="249566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904" y="12541"/>
            <a:ext cx="1807842" cy="249223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9696" y="-29693"/>
            <a:ext cx="1992304" cy="2495666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4850426" y="-68500"/>
            <a:ext cx="1967759" cy="25344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1152" y="2828278"/>
            <a:ext cx="864355" cy="565493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457200" y="3866606"/>
            <a:ext cx="11038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Filósofo de la ciencia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Critica la visión inductiva clásica del método científico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Propone, en cambio, la teoría de la </a:t>
            </a:r>
            <a:r>
              <a:rPr lang="es-PE" dirty="0" err="1" smtClean="0"/>
              <a:t>falseación</a:t>
            </a:r>
            <a:r>
              <a:rPr lang="es-PE" dirty="0" smtClean="0"/>
              <a:t> empírica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975880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93"/>
            <a:ext cx="1967759" cy="253447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38581" y="2873830"/>
            <a:ext cx="278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Thomas Samuel Kuhn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756" y="-29693"/>
            <a:ext cx="1964673" cy="249566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427" y="9114"/>
            <a:ext cx="2099528" cy="249566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904" y="12541"/>
            <a:ext cx="1807842" cy="249223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9696" y="-29693"/>
            <a:ext cx="1992304" cy="2495666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7641170" y="9114"/>
            <a:ext cx="1839885" cy="25344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0969" y="2873830"/>
            <a:ext cx="792617" cy="565493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457200" y="3866606"/>
            <a:ext cx="11038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Filósofo de la ciencia</a:t>
            </a:r>
            <a:endParaRPr lang="es-P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La estructura de las revoluciones científicas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Paradigmas científicos, revoluciones científicas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Ciencia normal</a:t>
            </a:r>
          </a:p>
        </p:txBody>
      </p:sp>
    </p:spTree>
    <p:extLst>
      <p:ext uri="{BB962C8B-B14F-4D97-AF65-F5344CB8AC3E}">
        <p14:creationId xmlns:p14="http://schemas.microsoft.com/office/powerpoint/2010/main" val="6266806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93"/>
            <a:ext cx="1967759" cy="253447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38581" y="2873830"/>
            <a:ext cx="278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John Dewey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756" y="-29693"/>
            <a:ext cx="1964673" cy="249566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427" y="9114"/>
            <a:ext cx="2099528" cy="249566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904" y="12541"/>
            <a:ext cx="1807842" cy="249223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9696" y="-29693"/>
            <a:ext cx="1992304" cy="2495666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10199695" y="-68500"/>
            <a:ext cx="1967759" cy="25344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0969" y="2873830"/>
            <a:ext cx="792617" cy="565493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457200" y="3866606"/>
            <a:ext cx="110381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Filósofo y psicólogo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Pragmatista, psicólogo </a:t>
            </a:r>
            <a:r>
              <a:rPr lang="es-PE" dirty="0"/>
              <a:t>f</a:t>
            </a:r>
            <a:r>
              <a:rPr lang="es-PE" dirty="0" smtClean="0"/>
              <a:t>uncional, demócrata, defensor de la escuela y la sociedad civil como elementos fundamentales.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El ejercicio de la democracia no se resume al voto, sino a una opinión pública crítica e informada.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dirty="0" smtClean="0"/>
          </a:p>
        </p:txBody>
      </p:sp>
    </p:spTree>
    <p:extLst>
      <p:ext uri="{BB962C8B-B14F-4D97-AF65-F5344CB8AC3E}">
        <p14:creationId xmlns:p14="http://schemas.microsoft.com/office/powerpoint/2010/main" val="352136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dirty="0" smtClean="0"/>
              <a:t>Ejemplos de anhelos de absolutos o de “la angustia cartesiana”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575249"/>
            <a:ext cx="10515600" cy="3601714"/>
          </a:xfrm>
        </p:spPr>
        <p:txBody>
          <a:bodyPr/>
          <a:lstStyle/>
          <a:p>
            <a:r>
              <a:rPr lang="es-PE" dirty="0" smtClean="0"/>
              <a:t>La armonía preestablecida de Leibniz</a:t>
            </a:r>
          </a:p>
          <a:p>
            <a:r>
              <a:rPr lang="es-PE" dirty="0" smtClean="0"/>
              <a:t>La substancia de Spinoza</a:t>
            </a:r>
          </a:p>
          <a:p>
            <a:r>
              <a:rPr lang="es-PE" dirty="0" smtClean="0"/>
              <a:t>Las leyes naturales de Newton</a:t>
            </a:r>
          </a:p>
          <a:p>
            <a:r>
              <a:rPr lang="es-PE" dirty="0" smtClean="0"/>
              <a:t>La moral de Kant (pero no del todo su proyecto crítico)</a:t>
            </a:r>
          </a:p>
          <a:p>
            <a:r>
              <a:rPr lang="es-PE" dirty="0" smtClean="0"/>
              <a:t>El mecanicismo determinista de Laplace (El demonio </a:t>
            </a:r>
            <a:r>
              <a:rPr lang="es-PE" dirty="0" err="1" smtClean="0"/>
              <a:t>laplaciano</a:t>
            </a:r>
            <a:r>
              <a:rPr lang="es-PE" dirty="0" smtClean="0"/>
              <a:t>)</a:t>
            </a:r>
          </a:p>
          <a:p>
            <a:r>
              <a:rPr lang="es-PE" dirty="0" smtClean="0"/>
              <a:t>La soberanía </a:t>
            </a:r>
            <a:r>
              <a:rPr lang="es-PE" dirty="0" err="1" smtClean="0"/>
              <a:t>hobbesiana</a:t>
            </a:r>
            <a:endParaRPr lang="es-PE" dirty="0" smtClean="0"/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0469434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04766" y="620503"/>
            <a:ext cx="10515600" cy="4351338"/>
          </a:xfrm>
        </p:spPr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Anhelo de Absolutos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La guerra de secesión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Club de los Metafísicos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Orígenes del giro </a:t>
            </a:r>
            <a:r>
              <a:rPr lang="es-PE" sz="4000" b="1" dirty="0" err="1">
                <a:solidFill>
                  <a:schemeClr val="bg1"/>
                </a:solidFill>
              </a:rPr>
              <a:t>l</a:t>
            </a:r>
            <a:r>
              <a:rPr lang="es-PE" sz="4000" b="1" dirty="0" err="1" smtClean="0">
                <a:solidFill>
                  <a:schemeClr val="bg1"/>
                </a:solidFill>
              </a:rPr>
              <a:t>ingüistico</a:t>
            </a:r>
            <a:r>
              <a:rPr lang="es-PE" sz="4000" b="1" dirty="0" smtClean="0">
                <a:solidFill>
                  <a:schemeClr val="bg1"/>
                </a:solidFill>
              </a:rPr>
              <a:t>: Wittgenstein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círculo de </a:t>
            </a:r>
            <a:r>
              <a:rPr lang="es-PE" sz="4000" b="1" dirty="0" err="1" smtClean="0">
                <a:solidFill>
                  <a:schemeClr val="bg1"/>
                </a:solidFill>
              </a:rPr>
              <a:t>Vienna</a:t>
            </a:r>
            <a:endParaRPr lang="es-PE" sz="40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Breves </a:t>
            </a:r>
            <a:r>
              <a:rPr lang="es-PE" sz="4000" b="1" dirty="0">
                <a:solidFill>
                  <a:schemeClr val="bg1"/>
                </a:solidFill>
              </a:rPr>
              <a:t>p</a:t>
            </a:r>
            <a:r>
              <a:rPr lang="es-PE" sz="4000" b="1" dirty="0" smtClean="0">
                <a:solidFill>
                  <a:schemeClr val="bg1"/>
                </a:solidFill>
              </a:rPr>
              <a:t>erfiles de algunos autores mencionados</a:t>
            </a:r>
          </a:p>
          <a:p>
            <a:pPr marL="514350" indent="-514350">
              <a:buAutoNum type="arabicPeriod"/>
            </a:pPr>
            <a:r>
              <a:rPr lang="es-PE" sz="4000" b="1" dirty="0" err="1" smtClean="0">
                <a:solidFill>
                  <a:schemeClr val="bg1"/>
                </a:solidFill>
              </a:rPr>
              <a:t>Falibilismo</a:t>
            </a:r>
            <a:r>
              <a:rPr lang="es-PE" sz="4000" b="1" dirty="0" smtClean="0">
                <a:solidFill>
                  <a:schemeClr val="bg1"/>
                </a:solidFill>
              </a:rPr>
              <a:t> y </a:t>
            </a:r>
            <a:r>
              <a:rPr lang="es-PE" sz="4000" b="1" dirty="0" err="1" smtClean="0">
                <a:solidFill>
                  <a:schemeClr val="bg1"/>
                </a:solidFill>
              </a:rPr>
              <a:t>Refutacionismo</a:t>
            </a:r>
            <a:endParaRPr lang="es-PE" sz="40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abuso del mal</a:t>
            </a:r>
          </a:p>
          <a:p>
            <a:pPr marL="514350" indent="-514350">
              <a:buAutoNum type="arabicPeriod"/>
            </a:pPr>
            <a:endParaRPr lang="es-PE" sz="4000" b="1" dirty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376429" y="5257193"/>
            <a:ext cx="7927992" cy="65772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5958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49262" y="1146283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s-PE" sz="4400" dirty="0" smtClean="0"/>
              <a:t>¿Qué es?</a:t>
            </a:r>
          </a:p>
          <a:p>
            <a:endParaRPr lang="es-PE" sz="4400" dirty="0"/>
          </a:p>
          <a:p>
            <a:endParaRPr lang="es-PE" sz="4400" dirty="0" smtClean="0"/>
          </a:p>
          <a:p>
            <a:endParaRPr lang="es-PE" sz="4400" dirty="0"/>
          </a:p>
          <a:p>
            <a:endParaRPr lang="es-PE" sz="4400" dirty="0" smtClean="0"/>
          </a:p>
          <a:p>
            <a:endParaRPr lang="es-PE" sz="4400" dirty="0"/>
          </a:p>
          <a:p>
            <a:pPr marL="0" indent="0">
              <a:buNone/>
            </a:pPr>
            <a:r>
              <a:rPr lang="es-PE" sz="4400" dirty="0" smtClean="0"/>
              <a:t> </a:t>
            </a:r>
          </a:p>
          <a:p>
            <a:r>
              <a:rPr lang="es-PE" sz="4400" dirty="0" smtClean="0">
                <a:solidFill>
                  <a:srgbClr val="FF0000"/>
                </a:solidFill>
              </a:rPr>
              <a:t>¿Qué no es?</a:t>
            </a:r>
            <a:endParaRPr lang="es-PE" sz="4400" dirty="0">
              <a:solidFill>
                <a:srgbClr val="FF0000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682" y="140542"/>
            <a:ext cx="8565502" cy="677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6434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PE" dirty="0" smtClean="0"/>
              <a:t>¿Qué significa “</a:t>
            </a:r>
            <a:r>
              <a:rPr lang="es-PE" dirty="0" err="1" smtClean="0"/>
              <a:t>Falibilismo</a:t>
            </a:r>
            <a:r>
              <a:rPr lang="es-PE" dirty="0" smtClean="0"/>
              <a:t>”?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PE" dirty="0" smtClean="0"/>
              <a:t>Para entender qué quiere decir “</a:t>
            </a:r>
            <a:r>
              <a:rPr lang="es-PE" b="1" i="1" u="sng" dirty="0" err="1" smtClean="0"/>
              <a:t>Falibilismo</a:t>
            </a:r>
            <a:r>
              <a:rPr lang="es-PE" b="1" i="1" u="sng" dirty="0" smtClean="0"/>
              <a:t> Pragmático</a:t>
            </a:r>
            <a:r>
              <a:rPr lang="es-PE" dirty="0" smtClean="0"/>
              <a:t>”, atendamos al sentido de la primera palabra.</a:t>
            </a:r>
          </a:p>
          <a:p>
            <a:r>
              <a:rPr lang="es-PE" dirty="0" err="1" smtClean="0"/>
              <a:t>Falibilismo</a:t>
            </a:r>
            <a:r>
              <a:rPr lang="es-PE" dirty="0" smtClean="0"/>
              <a:t> proviene de </a:t>
            </a:r>
            <a:r>
              <a:rPr lang="es-PE" dirty="0" smtClean="0">
                <a:solidFill>
                  <a:srgbClr val="FF0000"/>
                </a:solidFill>
              </a:rPr>
              <a:t>falible</a:t>
            </a:r>
            <a:r>
              <a:rPr lang="es-PE" dirty="0" smtClean="0"/>
              <a:t>, es decir, algo que falla o puede fallar.</a:t>
            </a:r>
          </a:p>
          <a:p>
            <a:r>
              <a:rPr lang="es-PE" dirty="0" smtClean="0"/>
              <a:t>De modo genérico y panorámico, el </a:t>
            </a:r>
            <a:r>
              <a:rPr lang="es-PE" dirty="0" err="1" smtClean="0"/>
              <a:t>falibilismo</a:t>
            </a:r>
            <a:r>
              <a:rPr lang="es-PE" dirty="0" smtClean="0"/>
              <a:t>, en el contexto de las discusiones filosóficas se refiere al postulado que sugiere aproximadamente lo siguiente: </a:t>
            </a:r>
            <a:r>
              <a:rPr lang="es-PE" sz="3300" dirty="0" smtClean="0">
                <a:solidFill>
                  <a:schemeClr val="accent2"/>
                </a:solidFill>
              </a:rPr>
              <a:t>“</a:t>
            </a:r>
            <a:r>
              <a:rPr lang="es-PE" sz="4200" dirty="0" smtClean="0">
                <a:solidFill>
                  <a:schemeClr val="accent2"/>
                </a:solidFill>
              </a:rPr>
              <a:t>Ninguna creencia puede tener su propia justificación que garantice la veracidad de dicha creencia, es decir, que ninguna creencia es absolutamente certera”</a:t>
            </a:r>
            <a:r>
              <a:rPr lang="es-PE" sz="3300" dirty="0" smtClean="0">
                <a:solidFill>
                  <a:schemeClr val="accent2"/>
                </a:solidFill>
              </a:rPr>
              <a:t>. </a:t>
            </a:r>
          </a:p>
          <a:p>
            <a:r>
              <a:rPr lang="es-PE" dirty="0" smtClean="0"/>
              <a:t>En este sentido, el </a:t>
            </a:r>
            <a:r>
              <a:rPr lang="es-PE" dirty="0" err="1" smtClean="0"/>
              <a:t>falibilismo</a:t>
            </a:r>
            <a:r>
              <a:rPr lang="es-PE" dirty="0" smtClean="0"/>
              <a:t> parece contraponerse a las </a:t>
            </a:r>
            <a:r>
              <a:rPr lang="es-PE" dirty="0" smtClean="0">
                <a:solidFill>
                  <a:schemeClr val="accent6"/>
                </a:solidFill>
              </a:rPr>
              <a:t>“verdades absolutas”</a:t>
            </a:r>
          </a:p>
          <a:p>
            <a:r>
              <a:rPr lang="es-PE" dirty="0" smtClean="0"/>
              <a:t>Dos autores importantes para el contexto del concepto son Charles Sanders </a:t>
            </a:r>
            <a:r>
              <a:rPr lang="es-PE" dirty="0" err="1" smtClean="0">
                <a:solidFill>
                  <a:schemeClr val="accent5"/>
                </a:solidFill>
              </a:rPr>
              <a:t>Peirce</a:t>
            </a:r>
            <a:r>
              <a:rPr lang="es-PE" dirty="0" smtClean="0"/>
              <a:t> y Karl </a:t>
            </a:r>
            <a:r>
              <a:rPr lang="es-PE" dirty="0" smtClean="0">
                <a:solidFill>
                  <a:schemeClr val="accent5"/>
                </a:solidFill>
              </a:rPr>
              <a:t>Popper</a:t>
            </a:r>
            <a:r>
              <a:rPr lang="es-PE" dirty="0" smtClean="0"/>
              <a:t>.</a:t>
            </a:r>
          </a:p>
          <a:p>
            <a:r>
              <a:rPr lang="es-PE" dirty="0" smtClean="0"/>
              <a:t>El </a:t>
            </a:r>
            <a:r>
              <a:rPr lang="es-PE" dirty="0" err="1" smtClean="0">
                <a:solidFill>
                  <a:srgbClr val="FF0000"/>
                </a:solidFill>
              </a:rPr>
              <a:t>Falibilismo</a:t>
            </a:r>
            <a:r>
              <a:rPr lang="es-PE" dirty="0" smtClean="0"/>
              <a:t> se aproxima al concepto popperiano de “</a:t>
            </a:r>
            <a:r>
              <a:rPr lang="es-PE" dirty="0" err="1" smtClean="0">
                <a:solidFill>
                  <a:srgbClr val="FF0000"/>
                </a:solidFill>
              </a:rPr>
              <a:t>Falsacionismo</a:t>
            </a:r>
            <a:r>
              <a:rPr lang="es-PE" dirty="0" smtClean="0"/>
              <a:t>”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7406545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ursa.ihmc.us/rid=1QML8641W-2LCZ7P-2VTZ/Falsacionismo.cmap?rid=1QML8641W-2LCZ7P-2VTZ&amp;partName=htmljpe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1" y="0"/>
            <a:ext cx="1214186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7775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858" y="119380"/>
            <a:ext cx="4940754" cy="620299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415246" y="1188720"/>
            <a:ext cx="1254034" cy="3657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4415246" y="4110445"/>
            <a:ext cx="979714" cy="3657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547" y="988268"/>
            <a:ext cx="8284514" cy="552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1952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858" y="119380"/>
            <a:ext cx="4940754" cy="620299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415246" y="1188720"/>
            <a:ext cx="1254034" cy="3657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4415246" y="4110445"/>
            <a:ext cx="979714" cy="3657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28" y="753788"/>
            <a:ext cx="10260272" cy="610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3261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72886" y="231956"/>
            <a:ext cx="7025640" cy="1022078"/>
          </a:xfrm>
        </p:spPr>
        <p:txBody>
          <a:bodyPr/>
          <a:lstStyle/>
          <a:p>
            <a:r>
              <a:rPr lang="es-PE" dirty="0" smtClean="0"/>
              <a:t>https://es.slideshare.net/bitocchi/artigas-conocimiento-humano-fiabilidad-y-falibilismo</a:t>
            </a:r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241" y="1942555"/>
            <a:ext cx="7473588" cy="223662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042" y="-1"/>
            <a:ext cx="3357350" cy="180150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8241" y="4179177"/>
            <a:ext cx="7356022" cy="2408377"/>
          </a:xfrm>
          <a:prstGeom prst="rect">
            <a:avLst/>
          </a:prstGeom>
        </p:spPr>
      </p:pic>
      <p:cxnSp>
        <p:nvCxnSpPr>
          <p:cNvPr id="8" name="Conector recto 7"/>
          <p:cNvCxnSpPr/>
          <p:nvPr/>
        </p:nvCxnSpPr>
        <p:spPr>
          <a:xfrm flipV="1">
            <a:off x="5146766" y="3413759"/>
            <a:ext cx="966651" cy="870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2660468" y="3653245"/>
            <a:ext cx="966651" cy="870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V="1">
            <a:off x="7618716" y="3424181"/>
            <a:ext cx="966651" cy="870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1333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72886" y="231956"/>
            <a:ext cx="7025640" cy="1022078"/>
          </a:xfrm>
        </p:spPr>
        <p:txBody>
          <a:bodyPr/>
          <a:lstStyle/>
          <a:p>
            <a:r>
              <a:rPr lang="es-PE" dirty="0" smtClean="0"/>
              <a:t>https://es.slideshare.net/bitocchi/artigas-conocimiento-humano-fiabilidad-y-falibilismo</a:t>
            </a:r>
            <a:endParaRPr lang="es-PE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192" y="0"/>
            <a:ext cx="3124200" cy="16764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076" y="1389017"/>
            <a:ext cx="7460116" cy="301301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320" y="4537018"/>
            <a:ext cx="8574405" cy="171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143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72886" y="231956"/>
            <a:ext cx="7025640" cy="1022078"/>
          </a:xfrm>
        </p:spPr>
        <p:txBody>
          <a:bodyPr/>
          <a:lstStyle/>
          <a:p>
            <a:r>
              <a:rPr lang="es-PE" dirty="0" smtClean="0"/>
              <a:t>https://es.slideshare.net/bitocchi/artigas-conocimiento-humano-fiabilidad-y-falibilismo</a:t>
            </a:r>
            <a:endParaRPr lang="es-PE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192" y="0"/>
            <a:ext cx="3124200" cy="16764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86" y="1676400"/>
            <a:ext cx="8357466" cy="5108239"/>
          </a:xfrm>
          <a:prstGeom prst="rect">
            <a:avLst/>
          </a:prstGeom>
        </p:spPr>
      </p:pic>
      <p:cxnSp>
        <p:nvCxnSpPr>
          <p:cNvPr id="7" name="Conector recto 6"/>
          <p:cNvCxnSpPr/>
          <p:nvPr/>
        </p:nvCxnSpPr>
        <p:spPr>
          <a:xfrm>
            <a:off x="4724594" y="2617251"/>
            <a:ext cx="2797482" cy="1676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4904174" y="2353623"/>
            <a:ext cx="2438322" cy="1676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4030833" y="5458260"/>
            <a:ext cx="2797482" cy="1676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3707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72886" y="231956"/>
            <a:ext cx="7025640" cy="1022078"/>
          </a:xfrm>
        </p:spPr>
        <p:txBody>
          <a:bodyPr/>
          <a:lstStyle/>
          <a:p>
            <a:r>
              <a:rPr lang="es-PE" dirty="0" smtClean="0"/>
              <a:t>https://es.slideshare.net/bitocchi/artigas-conocimiento-humano-fiabilidad-y-falibilismo</a:t>
            </a:r>
            <a:endParaRPr lang="es-PE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192" y="0"/>
            <a:ext cx="3124200" cy="16764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86" y="1922021"/>
            <a:ext cx="10554756" cy="4779129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>
            <a:off x="889573" y="4418756"/>
            <a:ext cx="2797482" cy="1676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408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318449" cy="687307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449" y="-1"/>
            <a:ext cx="687355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529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72886" y="231956"/>
            <a:ext cx="7025640" cy="1022078"/>
          </a:xfrm>
        </p:spPr>
        <p:txBody>
          <a:bodyPr/>
          <a:lstStyle/>
          <a:p>
            <a:r>
              <a:rPr lang="es-PE" dirty="0" smtClean="0"/>
              <a:t>https://es.slideshare.net/bitocchi/artigas-conocimiento-humano-fiabilidad-y-falibilismo</a:t>
            </a:r>
            <a:endParaRPr lang="es-PE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192" y="0"/>
            <a:ext cx="3124200" cy="16764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13" y="2352401"/>
            <a:ext cx="9813331" cy="284661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374" y="5332250"/>
            <a:ext cx="7859758" cy="89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276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72886" y="231956"/>
            <a:ext cx="7025640" cy="1022078"/>
          </a:xfrm>
        </p:spPr>
        <p:txBody>
          <a:bodyPr/>
          <a:lstStyle/>
          <a:p>
            <a:r>
              <a:rPr lang="es-PE" dirty="0" smtClean="0"/>
              <a:t>https://es.slideshare.net/bitocchi/artigas-conocimiento-humano-fiabilidad-y-falibilismo</a:t>
            </a:r>
            <a:endParaRPr lang="es-PE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192" y="0"/>
            <a:ext cx="3124200" cy="16764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09" y="2097335"/>
            <a:ext cx="11347811" cy="3511895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>
            <a:off x="1981394" y="3449764"/>
            <a:ext cx="2797482" cy="1676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5714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7370" y="452437"/>
            <a:ext cx="8063730" cy="561183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100" y="0"/>
            <a:ext cx="339090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052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074" y="101600"/>
            <a:ext cx="4638675" cy="17240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01" y="796154"/>
            <a:ext cx="6734174" cy="523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5431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04766" y="620503"/>
            <a:ext cx="10515600" cy="4351338"/>
          </a:xfrm>
        </p:spPr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Anhelo de Absolutos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La guerra de secesión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Club de los Metafísicos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Orígenes del giro </a:t>
            </a:r>
            <a:r>
              <a:rPr lang="es-PE" sz="4000" b="1" dirty="0" err="1">
                <a:solidFill>
                  <a:schemeClr val="bg1"/>
                </a:solidFill>
              </a:rPr>
              <a:t>l</a:t>
            </a:r>
            <a:r>
              <a:rPr lang="es-PE" sz="4000" b="1" dirty="0" err="1" smtClean="0">
                <a:solidFill>
                  <a:schemeClr val="bg1"/>
                </a:solidFill>
              </a:rPr>
              <a:t>ingüistico</a:t>
            </a:r>
            <a:r>
              <a:rPr lang="es-PE" sz="4000" b="1" dirty="0" smtClean="0">
                <a:solidFill>
                  <a:schemeClr val="bg1"/>
                </a:solidFill>
              </a:rPr>
              <a:t>: Wittgenstein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círculo de </a:t>
            </a:r>
            <a:r>
              <a:rPr lang="es-PE" sz="4000" b="1" dirty="0" err="1" smtClean="0">
                <a:solidFill>
                  <a:schemeClr val="bg1"/>
                </a:solidFill>
              </a:rPr>
              <a:t>Vienna</a:t>
            </a:r>
            <a:endParaRPr lang="es-PE" sz="40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Breves </a:t>
            </a:r>
            <a:r>
              <a:rPr lang="es-PE" sz="4000" b="1" dirty="0">
                <a:solidFill>
                  <a:schemeClr val="bg1"/>
                </a:solidFill>
              </a:rPr>
              <a:t>p</a:t>
            </a:r>
            <a:r>
              <a:rPr lang="es-PE" sz="4000" b="1" dirty="0" smtClean="0">
                <a:solidFill>
                  <a:schemeClr val="bg1"/>
                </a:solidFill>
              </a:rPr>
              <a:t>erfiles de algunos autores mencionados</a:t>
            </a:r>
          </a:p>
          <a:p>
            <a:pPr marL="514350" indent="-514350">
              <a:buAutoNum type="arabicPeriod"/>
            </a:pPr>
            <a:r>
              <a:rPr lang="es-PE" sz="4000" b="1" dirty="0" err="1" smtClean="0">
                <a:solidFill>
                  <a:schemeClr val="bg1"/>
                </a:solidFill>
              </a:rPr>
              <a:t>Falibilismo</a:t>
            </a:r>
            <a:r>
              <a:rPr lang="es-PE" sz="4000" b="1" dirty="0" smtClean="0">
                <a:solidFill>
                  <a:schemeClr val="bg1"/>
                </a:solidFill>
              </a:rPr>
              <a:t> y </a:t>
            </a:r>
            <a:r>
              <a:rPr lang="es-PE" sz="4000" b="1" dirty="0" err="1" smtClean="0">
                <a:solidFill>
                  <a:schemeClr val="bg1"/>
                </a:solidFill>
              </a:rPr>
              <a:t>Refutacionismo</a:t>
            </a:r>
            <a:endParaRPr lang="es-PE" sz="40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abuso del mal</a:t>
            </a:r>
          </a:p>
          <a:p>
            <a:pPr marL="514350" indent="-514350">
              <a:buAutoNum type="arabicPeriod"/>
            </a:pPr>
            <a:endParaRPr lang="es-PE" sz="4000" b="1" dirty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392470" y="5834708"/>
            <a:ext cx="4318519" cy="65772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529970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3267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10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00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3765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80718" cy="683865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718" y="-1"/>
            <a:ext cx="5466268" cy="683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676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38" y="1062874"/>
            <a:ext cx="11392058" cy="497899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5038" y="4517409"/>
            <a:ext cx="10764240" cy="736979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Rectángulo 1"/>
          <p:cNvSpPr/>
          <p:nvPr/>
        </p:nvSpPr>
        <p:spPr>
          <a:xfrm>
            <a:off x="457200" y="1502229"/>
            <a:ext cx="11279896" cy="122790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880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711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6454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914" y="163965"/>
            <a:ext cx="5419725" cy="22193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210" y="2967173"/>
            <a:ext cx="9584464" cy="2951561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463040" y="4624251"/>
            <a:ext cx="9274629" cy="129448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154291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562" y="511271"/>
            <a:ext cx="9452105" cy="573645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285562" y="5003074"/>
            <a:ext cx="9621924" cy="1371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466398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44" y="1168444"/>
            <a:ext cx="10313133" cy="352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637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914" y="163965"/>
            <a:ext cx="5419725" cy="2219325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82" y="2770278"/>
            <a:ext cx="10936738" cy="309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0971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914" y="163965"/>
            <a:ext cx="5419725" cy="22193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61" y="2698569"/>
            <a:ext cx="9771970" cy="3318156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770709" y="2698569"/>
            <a:ext cx="9522822" cy="19909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993759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5" y="1724298"/>
            <a:ext cx="11154001" cy="368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091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7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56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25143" cy="689390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142" y="-33337"/>
            <a:ext cx="6966857" cy="689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533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762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1964</TotalTime>
  <Words>1415</Words>
  <Application>Microsoft Office PowerPoint</Application>
  <PresentationFormat>Panorámica</PresentationFormat>
  <Paragraphs>205</Paragraphs>
  <Slides>75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75</vt:i4>
      </vt:variant>
    </vt:vector>
  </HeadingPairs>
  <TitlesOfParts>
    <vt:vector size="79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Ejemplos de anhelos de absolutos o de “la angustia cartesiana”</vt:lpstr>
      <vt:lpstr>Ejemplos de anhelos de absolutos o de “la angustia cartesiana”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El club de los metafísicos según Louis Menand</vt:lpstr>
      <vt:lpstr>Pragmatismo</vt:lpstr>
      <vt:lpstr>Presentación de PowerPoint</vt:lpstr>
      <vt:lpstr>El giro lingüístico </vt:lpstr>
      <vt:lpstr>El giro lingüístico </vt:lpstr>
      <vt:lpstr>El giro lingüístico </vt:lpstr>
      <vt:lpstr>Presentación de PowerPoint</vt:lpstr>
      <vt:lpstr>El giro lingüístico </vt:lpstr>
      <vt:lpstr>El giro lingüístico </vt:lpstr>
      <vt:lpstr>El giro lingüístico </vt:lpstr>
      <vt:lpstr>El giro lingüístico </vt:lpstr>
      <vt:lpstr>El giro lingüístico </vt:lpstr>
      <vt:lpstr>El giro lingüístico </vt:lpstr>
      <vt:lpstr>El giro lingüístico </vt:lpstr>
      <vt:lpstr>Presentación de PowerPoint</vt:lpstr>
      <vt:lpstr>Un último antecedente: el positivismo lógico del círculo de Vienna.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¿Qué significa “Falibilismo”?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Windows</dc:creator>
  <cp:lastModifiedBy>Fernando García Alcalá</cp:lastModifiedBy>
  <cp:revision>72</cp:revision>
  <dcterms:created xsi:type="dcterms:W3CDTF">2021-09-27T22:39:52Z</dcterms:created>
  <dcterms:modified xsi:type="dcterms:W3CDTF">2024-04-27T19:56:30Z</dcterms:modified>
</cp:coreProperties>
</file>